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48" r:id="rId2"/>
  </p:sldMasterIdLst>
  <p:handoutMasterIdLst>
    <p:handoutMasterId r:id="rId23"/>
  </p:handoutMasterIdLst>
  <p:sldIdLst>
    <p:sldId id="285" r:id="rId3"/>
    <p:sldId id="273" r:id="rId4"/>
    <p:sldId id="260" r:id="rId5"/>
    <p:sldId id="276" r:id="rId6"/>
    <p:sldId id="286" r:id="rId7"/>
    <p:sldId id="262" r:id="rId8"/>
    <p:sldId id="263" r:id="rId9"/>
    <p:sldId id="264" r:id="rId10"/>
    <p:sldId id="265" r:id="rId11"/>
    <p:sldId id="266" r:id="rId12"/>
    <p:sldId id="268" r:id="rId13"/>
    <p:sldId id="278" r:id="rId14"/>
    <p:sldId id="279" r:id="rId15"/>
    <p:sldId id="270" r:id="rId16"/>
    <p:sldId id="289" r:id="rId17"/>
    <p:sldId id="271" r:id="rId18"/>
    <p:sldId id="272" r:id="rId19"/>
    <p:sldId id="282" r:id="rId20"/>
    <p:sldId id="290" r:id="rId21"/>
    <p:sldId id="287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2" autoAdjust="0"/>
    <p:restoredTop sz="94687" autoAdjust="0"/>
  </p:normalViewPr>
  <p:slideViewPr>
    <p:cSldViewPr>
      <p:cViewPr>
        <p:scale>
          <a:sx n="100" d="100"/>
          <a:sy n="100" d="100"/>
        </p:scale>
        <p:origin x="-168" y="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5213" y="0"/>
            <a:ext cx="297122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E6DF-DEC4-4687-8D0A-770A76820CCE}" type="datetimeFigureOut">
              <a:rPr lang="fr-CA" smtClean="0"/>
              <a:t>2011-04-07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22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5213" y="8685213"/>
            <a:ext cx="297122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E2528-C18A-40EB-A25D-EBA839EDFFB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97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74906-D8C6-4FD4-885D-5034B3409A03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95743-0AC7-42E4-97E2-54BE67257A2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59C9-5D78-41BA-892B-CCAEAD13126A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C205-099E-4628-96E2-B43382D439D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5831-9CBD-4B09-AAFF-1539D32F1CAF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A83B-0FBE-4A9F-9889-E93BAE2C350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490B-EE5E-4F84-A412-7B12FE19CAA0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174D-CC03-47ED-9772-B8300C9256E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9F05-73DF-4F39-95FE-5D54D2C86600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75C0-8C2C-47FB-8F12-6DB029185A2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4FA0A-EFDC-4574-B58E-586DC9A907D8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9244-DB14-4CC6-A472-180D48F14A6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7B7D-12C2-4BE9-BC0A-814A5047C4DD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DDE1-A4CC-4FD5-9D51-E60A63005DC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EB81-89C6-493D-B429-82FF6AC0B388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4EDA7-4B8D-470F-B6D8-130089A9D44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DBD3-3C2F-4A2C-8DEC-DBB2C35E03B4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E46F0-0730-4F8D-80CA-00D6A57D279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42A5-AF54-4D25-A24F-4604F80BC658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685B-AA5F-4F5B-B1CC-45BC2A8CA5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2A33-59F2-4CE2-A04C-72BCF4178F27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3006-5763-4DF9-9595-F17864E50DA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7128F-13AB-4CF3-9F4D-E172F400F5B9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129D-2E92-40A8-A6BD-F255E3EAE4E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24B4-FE5E-4F91-8024-563300FAD74C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BEB2-746A-4EA2-88AF-1E34D6937FA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A617-1CC5-47CF-BE30-863E084D2128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895D-80D6-477A-A815-88A172F89DD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10FB-8EE1-448E-8BC8-FACE8B86636F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6E98-454B-4260-9130-6C14FD8E1A7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C5FA-6E0F-4676-ACC3-8BE654A1CA70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8E04-4DCB-485F-BAE4-72560036923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9474-2795-48A9-936C-72E90B56AF94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0313-C479-49C9-A5F6-CD18A238BC0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44EC-24A5-44D3-A22A-1C1C8E949AF1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56827-7F54-4850-87DC-9F3D1BAE1DF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C8DC-7175-4756-837C-2CACBDCEFA72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CFF3-D6F2-4FA8-9BAC-FDACDA1CFA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F31AC-26B8-459E-AE1F-29DDAC411875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D2D3-A9A9-4B45-B924-0DD479D6655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3FBA2B-3CBC-4149-94B6-A8AE5A784422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A607F0-3DBA-4F39-8010-016F127E8A1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5" r:id="rId2"/>
    <p:sldLayoutId id="2147483954" r:id="rId3"/>
    <p:sldLayoutId id="2147483953" r:id="rId4"/>
    <p:sldLayoutId id="2147483952" r:id="rId5"/>
    <p:sldLayoutId id="2147483951" r:id="rId6"/>
    <p:sldLayoutId id="2147483968" r:id="rId7"/>
    <p:sldLayoutId id="2147483950" r:id="rId8"/>
    <p:sldLayoutId id="2147483949" r:id="rId9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9523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5243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9524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Date Placeholder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CB948D-04EB-4C8C-A554-77EB258870C5}" type="datetimeFigureOut">
              <a:rPr lang="fr-CA"/>
              <a:pPr>
                <a:defRPr/>
              </a:pPr>
              <a:t>2011-04-07</a:t>
            </a:fld>
            <a:endParaRPr lang="fr-CA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9B8492-FE76-4E0E-B4CB-448A4CD5F5E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video" Target="file:///C:\Documents%20and%20Settings\nancy.menard\Bureau\Les%20Pairs%20Aidants%20-%20T&#233;moignages%20-%20Amplifi%20-%20Correction%20d'Anie%20451110.wm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Encadrement%202%20c'est%20mieux%205%20avril%20.xlsx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video" Target="file:///C:\Documents%20and%20Settings\nancy.menard\Bureau\Les%20Pairs%20Aidants%20-%20Concept%20Fonct%20-%20Amplif%20-%20Modif%20Nancy%20-%20531110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pPr algn="ctr"/>
            <a:r>
              <a:rPr lang="fr-CA" b="1" dirty="0">
                <a:solidFill>
                  <a:schemeClr val="folHlink"/>
                </a:solidFill>
                <a:latin typeface="Broadway" pitchFamily="82" charset="0"/>
              </a:rPr>
              <a:t>DEUX, C’EST MIEUX !</a:t>
            </a:r>
          </a:p>
        </p:txBody>
      </p:sp>
      <p:sp>
        <p:nvSpPr>
          <p:cNvPr id="99333" name="Rectangle 5"/>
          <p:cNvSpPr>
            <a:spLocks noGrp="1"/>
          </p:cNvSpPr>
          <p:nvPr>
            <p:ph type="subTitle" idx="1"/>
          </p:nvPr>
        </p:nvSpPr>
        <p:spPr>
          <a:xfrm>
            <a:off x="1187450" y="1989138"/>
            <a:ext cx="6545263" cy="1752600"/>
          </a:xfrm>
        </p:spPr>
        <p:txBody>
          <a:bodyPr/>
          <a:lstStyle/>
          <a:p>
            <a:r>
              <a:rPr lang="fr-CA" sz="3600">
                <a:solidFill>
                  <a:schemeClr val="tx2"/>
                </a:solidFill>
                <a:latin typeface="Comic Sans MS" pitchFamily="66" charset="0"/>
              </a:rPr>
              <a:t>L’enseignement par les pairs !</a:t>
            </a:r>
          </a:p>
        </p:txBody>
      </p:sp>
      <p:pic>
        <p:nvPicPr>
          <p:cNvPr id="99334" name="Picture 6" descr="travail-equipe[1]"/>
          <p:cNvPicPr>
            <a:picLocks noChangeAspect="1" noChangeArrowheads="1"/>
          </p:cNvPicPr>
          <p:nvPr/>
        </p:nvPicPr>
        <p:blipFill>
          <a:blip r:embed="rId2"/>
          <a:srcRect t="1437" b="1437"/>
          <a:stretch>
            <a:fillRect/>
          </a:stretch>
        </p:blipFill>
        <p:spPr bwMode="auto">
          <a:xfrm>
            <a:off x="2555875" y="3284538"/>
            <a:ext cx="3492500" cy="228441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BESOIN </a:t>
            </a: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D’AIDE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208963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3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3600">
                <a:latin typeface="Constantia" pitchFamily="18" charset="0"/>
              </a:rPr>
              <a:t>Tous les élèves sont admissibles (l’approbation d’un enseignant est requise).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3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3600">
                <a:latin typeface="Constantia" pitchFamily="18" charset="0"/>
              </a:rPr>
              <a:t>Signature d’un contrat.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00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endParaRPr lang="fr-CA" sz="2800">
              <a:solidFill>
                <a:schemeClr val="bg1"/>
              </a:solidFill>
              <a:latin typeface="Cambr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332656"/>
            <a:ext cx="7851648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RÉPARTITION DES AIDÉS </a:t>
            </a:r>
          </a:p>
        </p:txBody>
      </p:sp>
      <p:graphicFrame>
        <p:nvGraphicFramePr>
          <p:cNvPr id="22584" name="Group 5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02053272"/>
              </p:ext>
            </p:extLst>
          </p:nvPr>
        </p:nvGraphicFramePr>
        <p:xfrm>
          <a:off x="827088" y="2205038"/>
          <a:ext cx="7129462" cy="1223963"/>
        </p:xfrm>
        <a:graphic>
          <a:graphicData uri="http://schemas.openxmlformats.org/drawingml/2006/table">
            <a:tbl>
              <a:tblPr/>
              <a:tblGrid>
                <a:gridCol w="2144712"/>
                <a:gridCol w="1524000"/>
                <a:gridCol w="1730375"/>
                <a:gridCol w="17303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MATHÉMATIQUE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FRANÇAIS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ANGLAIS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SCIENCES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827584" y="4149080"/>
            <a:ext cx="7772400" cy="1818496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fr-CA" sz="2000" dirty="0">
                <a:latin typeface="+mn-lt"/>
              </a:rPr>
              <a:t>Nombre total d’élèves aidés:  </a:t>
            </a:r>
            <a:r>
              <a:rPr lang="fr-CA" sz="2000" dirty="0">
                <a:latin typeface="+mn-lt"/>
              </a:rPr>
              <a:t>4</a:t>
            </a:r>
            <a:r>
              <a:rPr lang="fr-CA" sz="2000" dirty="0" smtClean="0">
                <a:latin typeface="+mn-lt"/>
              </a:rPr>
              <a:t>7</a:t>
            </a:r>
            <a:endParaRPr lang="fr-CA" sz="2000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fr-CA" dirty="0" smtClean="0">
                <a:latin typeface="+mn-lt"/>
              </a:rPr>
              <a:t>(AVRIL </a:t>
            </a:r>
            <a:r>
              <a:rPr lang="fr-CA" dirty="0" smtClean="0">
                <a:latin typeface="+mn-lt"/>
              </a:rPr>
              <a:t>2011)</a:t>
            </a:r>
            <a:endParaRPr lang="fr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fr-CA" sz="2800" dirty="0">
              <a:ln>
                <a:solidFill>
                  <a:schemeClr val="bg2"/>
                </a:solidFill>
              </a:ln>
              <a:solidFill>
                <a:schemeClr val="bg1"/>
              </a:solidFill>
              <a:latin typeface="Cambria" pitchFamily="18" charset="0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fr-CA" sz="2600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fr-CA" sz="2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JUMELAGE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280400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5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3600" u="sng">
                <a:latin typeface="Constantia" pitchFamily="18" charset="0"/>
              </a:rPr>
              <a:t>Critères: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500" u="sng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500">
                <a:latin typeface="Constantia" pitchFamily="18" charset="0"/>
              </a:rPr>
              <a:t>Disponibilités et affinités de l’aidant et de l’élève aidé.</a:t>
            </a:r>
            <a:r>
              <a:rPr lang="fr-CA" sz="250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fr-CA" sz="2500">
                <a:latin typeface="Constantia" pitchFamily="18" charset="0"/>
              </a:rPr>
              <a:t>Planification en fonction de l’horaire de l’élève.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500" u="sng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3600" u="sng">
                <a:latin typeface="Constantia" pitchFamily="18" charset="0"/>
              </a:rPr>
              <a:t>Types d’équipes: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5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500">
                <a:latin typeface="Constantia" pitchFamily="18" charset="0"/>
              </a:rPr>
              <a:t>Élèves plus avancés qui épaulent des élèves moins avancés.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25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500">
                <a:latin typeface="Constantia" pitchFamily="18" charset="0"/>
              </a:rPr>
              <a:t>Élèves de mêmes niveaux (travail d’équipe).</a:t>
            </a:r>
          </a:p>
          <a:p>
            <a:pPr>
              <a:lnSpc>
                <a:spcPct val="60000"/>
              </a:lnSpc>
            </a:pPr>
            <a:endParaRPr lang="fr-CA" sz="120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60000"/>
              </a:lnSpc>
            </a:pPr>
            <a:endParaRPr lang="fr-CA" sz="120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200">
              <a:latin typeface="Constantia" pitchFamily="18" charset="0"/>
            </a:endParaRPr>
          </a:p>
          <a:p>
            <a:pPr>
              <a:lnSpc>
                <a:spcPct val="60000"/>
              </a:lnSpc>
            </a:pPr>
            <a:endParaRPr lang="fr-CA" sz="19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200">
              <a:latin typeface="Constantia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HORAIRE ET DISPONIBILITÉS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208963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u="sng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Plage horaire: 4 </a:t>
            </a:r>
            <a:r>
              <a:rPr lang="fr-CA" sz="2800" dirty="0" smtClean="0">
                <a:latin typeface="Constantia" pitchFamily="18" charset="0"/>
              </a:rPr>
              <a:t>demi-journées</a:t>
            </a:r>
            <a:endParaRPr lang="fr-CA" sz="28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800" dirty="0">
              <a:latin typeface="Constantia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Lundi: 9h à 16h5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Mardi: 12h5 à 16h5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Mercredi: 9h à 12h10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8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Possibilité de 5 ou 6 équipes en simultané.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8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 dirty="0">
                <a:latin typeface="Constantia" pitchFamily="18" charset="0"/>
              </a:rPr>
              <a:t>Maximum de 2h de tutorat par semaine.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16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10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10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10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10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10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1000" dirty="0">
                <a:latin typeface="Constantia" pitchFamily="18" charset="0"/>
              </a:rPr>
              <a:t> </a:t>
            </a:r>
          </a:p>
          <a:p>
            <a:pPr>
              <a:lnSpc>
                <a:spcPct val="60000"/>
              </a:lnSpc>
            </a:pPr>
            <a:endParaRPr lang="fr-CA" sz="600" dirty="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7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400" dirty="0">
              <a:latin typeface="Constantia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7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700" dirty="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7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BÉNÉFICES POUR </a:t>
            </a: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LES AIDÉS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0825" y="1196975"/>
            <a:ext cx="8424863" cy="489743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 lnSpcReduction="10000"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Recevoir de l’aide pour réaliser des exercices et travaux.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Préparer aux examens.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Avoir l’occasion de faire de nouvelles rencontres.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Partager ses succès avec l’aidant.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Entretenir la motivation scolaire et persévérer dans la démarche d’apprentissage.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000">
                <a:latin typeface="Constantia" pitchFamily="18" charset="0"/>
              </a:rPr>
              <a:t>Créer un contexte d’apprentissage différent de la salle de classe, sans toutefois s’y substituer, afin d’augmenter les chances de réussite.</a:t>
            </a:r>
          </a:p>
          <a:p>
            <a:pPr>
              <a:lnSpc>
                <a:spcPct val="80000"/>
              </a:lnSpc>
            </a:pPr>
            <a:endParaRPr lang="fr-CA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fr-CA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fr-CA" sz="2800">
              <a:solidFill>
                <a:schemeClr val="bg1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BÉNÉFICES POUR </a:t>
            </a: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LES AIDANTS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268413"/>
            <a:ext cx="8496300" cy="38893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 fontScale="92500" lnSpcReduction="20000"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4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Faire de nouvelles rencontres et avoir des échanges stimulants.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Consolider ses connaissances et compétences personnelles.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Vivre une expérience en relation d’aide valorisante.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Développer  et améliorer son sens de l’organisation et des responsabilités.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Découvrir ses aptitudes ou confirmer son intérêt dans un domaine lié à la relation d’aide ou de service 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200" dirty="0">
                <a:latin typeface="Constantia" pitchFamily="18" charset="0"/>
              </a:rPr>
              <a:t>Ajouter de la valeur </a:t>
            </a:r>
            <a:r>
              <a:rPr lang="fr-CA" sz="2200" dirty="0">
                <a:latin typeface="Cambria" pitchFamily="18" charset="0"/>
              </a:rPr>
              <a:t>à son dossier personnel et à son</a:t>
            </a:r>
            <a:r>
              <a:rPr lang="fr-CA" sz="2200" dirty="0">
                <a:latin typeface="Constantia" pitchFamily="18" charset="0"/>
              </a:rPr>
              <a:t> CV.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22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r>
              <a:rPr lang="fr-CA" sz="2400" dirty="0">
                <a:latin typeface="Constantia" pitchFamily="18" charset="0"/>
              </a:rPr>
              <a:t>**Attestation officielle du </a:t>
            </a:r>
            <a:r>
              <a:rPr lang="fr-CA" sz="2400" dirty="0" smtClean="0">
                <a:latin typeface="Constantia" pitchFamily="18" charset="0"/>
              </a:rPr>
              <a:t>Centre.</a:t>
            </a:r>
            <a:endParaRPr lang="fr-CA" sz="24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r>
              <a:rPr lang="fr-CA" sz="2400" dirty="0">
                <a:latin typeface="Constantia" pitchFamily="18" charset="0"/>
              </a:rPr>
              <a:t>**Obtention d’unités optionnelles de 5</a:t>
            </a:r>
            <a:r>
              <a:rPr lang="fr-CA" sz="2400" baseline="30000" dirty="0">
                <a:latin typeface="Constantia" pitchFamily="18" charset="0"/>
              </a:rPr>
              <a:t>e</a:t>
            </a:r>
            <a:r>
              <a:rPr lang="fr-CA" sz="2400" dirty="0">
                <a:latin typeface="Constantia" pitchFamily="18" charset="0"/>
              </a:rPr>
              <a:t> secondaire (1, 2 ou 4 unités</a:t>
            </a:r>
            <a:r>
              <a:rPr lang="fr-CA" sz="2400" dirty="0" smtClean="0">
                <a:latin typeface="Constantia" pitchFamily="18" charset="0"/>
              </a:rPr>
              <a:t>)</a:t>
            </a:r>
            <a:endParaRPr lang="fr-CA" sz="24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400" dirty="0" smtClean="0">
                <a:latin typeface="Constantia" pitchFamily="18" charset="0"/>
              </a:rPr>
              <a:t> à l’aide d’un bilan </a:t>
            </a:r>
            <a:r>
              <a:rPr lang="fr-CA" sz="2400" dirty="0">
                <a:latin typeface="Constantia" pitchFamily="18" charset="0"/>
              </a:rPr>
              <a:t>de 450 à 500 </a:t>
            </a:r>
            <a:r>
              <a:rPr lang="fr-CA" sz="2400" dirty="0" smtClean="0">
                <a:latin typeface="Constantia" pitchFamily="18" charset="0"/>
              </a:rPr>
              <a:t>mots à faire.</a:t>
            </a:r>
            <a:endParaRPr lang="fr-CA" sz="24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800" b="1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b="1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b="1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7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ÉVALUATION</a:t>
            </a:r>
            <a:r>
              <a:rPr lang="fr-CA" sz="4400" b="1" u="sng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135938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>
                <a:latin typeface="Constantia" pitchFamily="18" charset="0"/>
              </a:rPr>
              <a:t>Grille d’appréciation du tutorat pour tuteurs demandant des crédits de 5</a:t>
            </a:r>
            <a:r>
              <a:rPr lang="fr-CA" sz="2400" baseline="30000">
                <a:latin typeface="Constantia" pitchFamily="18" charset="0"/>
              </a:rPr>
              <a:t>e</a:t>
            </a:r>
            <a:r>
              <a:rPr lang="fr-CA" sz="2400">
                <a:latin typeface="Constantia" pitchFamily="18" charset="0"/>
              </a:rPr>
              <a:t> secondaire.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>
                <a:latin typeface="Constantia" pitchFamily="18" charset="0"/>
              </a:rPr>
              <a:t>Les élèves aidés verbalisent leur mécontentement autant que leur contentement envers leurs aidants.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>
                <a:latin typeface="Constantia" pitchFamily="18" charset="0"/>
              </a:rPr>
              <a:t>Un questionnaire d’évaluation sera mis de l’avant en 2011-2012.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60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TÉMOIGNAGES</a:t>
            </a:r>
            <a:r>
              <a:rPr lang="fr-CA" sz="4400" b="1" u="sng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484313"/>
            <a:ext cx="8424863" cy="4897437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600">
                <a:latin typeface="Constantia" pitchFamily="18" charset="0"/>
              </a:rPr>
              <a:t>        Et si on laissait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600">
                <a:latin typeface="Constantia" pitchFamily="18" charset="0"/>
              </a:rPr>
              <a:t>            la parole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600">
                <a:latin typeface="Constantia" pitchFamily="18" charset="0"/>
              </a:rPr>
              <a:t>          aux élèves!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 u="sng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 u="sng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u="sng">
                <a:latin typeface="Constantia" pitchFamily="18" charset="0"/>
              </a:rPr>
              <a:t>Vidéos disponible sur</a:t>
            </a:r>
            <a:r>
              <a:rPr lang="fr-CA" sz="2000">
                <a:latin typeface="Constantia" pitchFamily="18" charset="0"/>
              </a:rPr>
              <a:t> : </a:t>
            </a:r>
            <a:r>
              <a:rPr lang="fr-CA" sz="1600">
                <a:latin typeface="Constantia" pitchFamily="18" charset="0"/>
              </a:rPr>
              <a:t>pglweb </a:t>
            </a:r>
            <a:r>
              <a:rPr lang="fr-CA" sz="1600">
                <a:latin typeface="Constantia" pitchFamily="18" charset="0"/>
                <a:sym typeface="Symbol" pitchFamily="18" charset="2"/>
              </a:rPr>
              <a:t> vidéothèque  nos autres ressources  Les Pairs Aidants</a:t>
            </a:r>
            <a:endParaRPr lang="fr-CA" sz="16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60000"/>
              </a:lnSpc>
            </a:pPr>
            <a:endParaRPr lang="fr-CA" sz="140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60000"/>
              </a:lnSpc>
            </a:pPr>
            <a:endParaRPr lang="fr-CA" sz="2200">
              <a:solidFill>
                <a:schemeClr val="bg1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>
              <a:latin typeface="Constantia" pitchFamily="18" charset="0"/>
            </a:endParaRPr>
          </a:p>
        </p:txBody>
      </p:sp>
      <p:pic>
        <p:nvPicPr>
          <p:cNvPr id="4" name="Les Pairs Aidants - Témoignages - Amplifi - Correction d'Anie 451110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08400" y="1844675"/>
            <a:ext cx="489585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7418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ENCADREMENT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135938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60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23850" y="1341438"/>
            <a:ext cx="8135938" cy="715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CA" sz="3200" b="1">
                <a:latin typeface="Constantia" pitchFamily="18" charset="0"/>
              </a:rPr>
              <a:t>Fichier Excel:</a:t>
            </a:r>
            <a:r>
              <a:rPr lang="fr-CA" sz="2800" b="1">
                <a:latin typeface="Constantia" pitchFamily="18" charset="0"/>
              </a:rPr>
              <a:t> </a:t>
            </a:r>
          </a:p>
          <a:p>
            <a:pPr marL="342900" indent="-342900"/>
            <a:r>
              <a:rPr lang="fr-CA" sz="2400" b="1">
                <a:latin typeface="Constantia" pitchFamily="18" charset="0"/>
              </a:rPr>
              <a:t>par Marie-France Beaumont</a:t>
            </a: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fr-CA" sz="2400">
                <a:latin typeface="Constantia" pitchFamily="18" charset="0"/>
              </a:rPr>
              <a:t>Jumelage des aidés et des aidants.</a:t>
            </a:r>
          </a:p>
          <a:p>
            <a:pPr marL="342900" indent="-342900">
              <a:buFontTx/>
              <a:buAutoNum type="alphaUcPeriod"/>
            </a:pPr>
            <a:endParaRPr lang="fr-CA" sz="2400"/>
          </a:p>
          <a:p>
            <a:pPr marL="342900" indent="-342900">
              <a:buFontTx/>
              <a:buAutoNum type="alphaUcPeriod"/>
            </a:pPr>
            <a:r>
              <a:rPr lang="fr-CA" sz="2400">
                <a:latin typeface="Constantia" pitchFamily="18" charset="0"/>
              </a:rPr>
              <a:t>Rédaction et impression de l’horaire.</a:t>
            </a:r>
          </a:p>
          <a:p>
            <a:pPr marL="342900" indent="-342900">
              <a:buFontTx/>
              <a:buAutoNum type="alphaUcPeriod"/>
            </a:pPr>
            <a:endParaRPr lang="fr-CA" sz="240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fr-CA" sz="2400">
                <a:latin typeface="Constantia" pitchFamily="18" charset="0"/>
              </a:rPr>
              <a:t>Billets de motivation pour les enseignants des élèves.</a:t>
            </a:r>
          </a:p>
          <a:p>
            <a:pPr marL="342900" indent="-342900">
              <a:buFontTx/>
              <a:buAutoNum type="alphaUcPeriod"/>
            </a:pPr>
            <a:endParaRPr lang="fr-CA" sz="240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fr-CA" sz="2400">
                <a:latin typeface="Constantia" pitchFamily="18" charset="0"/>
              </a:rPr>
              <a:t>Statistiques d’occupation du local.</a:t>
            </a:r>
          </a:p>
          <a:p>
            <a:pPr marL="342900" indent="-342900">
              <a:buFontTx/>
              <a:buAutoNum type="alphaUcPeriod"/>
            </a:pPr>
            <a:endParaRPr lang="fr-CA" sz="240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fr-CA" sz="2400">
                <a:latin typeface="Constantia" pitchFamily="18" charset="0"/>
              </a:rPr>
              <a:t>Archive des présences et confection d’un nouvel horaire.</a:t>
            </a:r>
          </a:p>
          <a:p>
            <a:pPr marL="342900" indent="-342900">
              <a:buFontTx/>
              <a:buAutoNum type="alphaUcPeriod"/>
            </a:pPr>
            <a:endParaRPr lang="fr-CA" sz="2400">
              <a:latin typeface="Constantia" pitchFamily="18" charset="0"/>
            </a:endParaRP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/>
            <a:endParaRPr lang="fr-CA" sz="240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endParaRPr lang="fr-CA" sz="24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7418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ENCADREMENT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135938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60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23850" y="1341438"/>
            <a:ext cx="81359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fr-CA" sz="3200" b="1" dirty="0" smtClean="0">
              <a:latin typeface="Constantia" pitchFamily="18" charset="0"/>
            </a:endParaRPr>
          </a:p>
          <a:p>
            <a:pPr marL="342900" indent="-342900"/>
            <a:endParaRPr lang="fr-CA" sz="3200" b="1" dirty="0">
              <a:latin typeface="Constantia" pitchFamily="18" charset="0"/>
            </a:endParaRPr>
          </a:p>
          <a:p>
            <a:pPr marL="342900" indent="-342900"/>
            <a:r>
              <a:rPr lang="fr-CA" sz="3200" b="1" dirty="0" smtClean="0">
                <a:latin typeface="Constantia" pitchFamily="18" charset="0"/>
              </a:rPr>
              <a:t>Fichier </a:t>
            </a:r>
            <a:r>
              <a:rPr lang="fr-CA" sz="3200" b="1" dirty="0">
                <a:latin typeface="Constantia" pitchFamily="18" charset="0"/>
              </a:rPr>
              <a:t>Excel:</a:t>
            </a:r>
            <a:r>
              <a:rPr lang="fr-CA" sz="2800" b="1" dirty="0">
                <a:latin typeface="Constantia" pitchFamily="18" charset="0"/>
              </a:rPr>
              <a:t> </a:t>
            </a:r>
          </a:p>
          <a:p>
            <a:pPr marL="342900" indent="-342900"/>
            <a:r>
              <a:rPr lang="fr-CA" sz="2400" b="1" dirty="0">
                <a:latin typeface="Constantia" pitchFamily="18" charset="0"/>
              </a:rPr>
              <a:t>par Marie-France </a:t>
            </a:r>
            <a:r>
              <a:rPr lang="fr-CA" sz="2400" b="1" dirty="0" smtClean="0">
                <a:latin typeface="Constantia" pitchFamily="18" charset="0"/>
              </a:rPr>
              <a:t>Beaumont</a:t>
            </a:r>
            <a:endParaRPr lang="fr-CA" sz="2400" dirty="0">
              <a:latin typeface="Constantia" pitchFamily="18" charset="0"/>
            </a:endParaRPr>
          </a:p>
          <a:p>
            <a:endParaRPr lang="fr-CA" sz="2400" dirty="0">
              <a:latin typeface="Constantia" pitchFamily="18" charset="0"/>
            </a:endParaRPr>
          </a:p>
          <a:p>
            <a:pPr marL="342900" indent="-342900"/>
            <a:endParaRPr lang="fr-CA" sz="2400" dirty="0">
              <a:latin typeface="Constantia" pitchFamily="18" charset="0"/>
            </a:endParaRPr>
          </a:p>
          <a:p>
            <a:pPr marL="342900" indent="-342900"/>
            <a:r>
              <a:rPr lang="fr-CA" sz="2400" dirty="0" smtClean="0">
                <a:latin typeface="Constantia" pitchFamily="18" charset="0"/>
                <a:hlinkClick r:id="rId2" action="ppaction://hlinkfile"/>
              </a:rPr>
              <a:t>Encadrement 2 c'est mieux 5 avril .</a:t>
            </a:r>
            <a:r>
              <a:rPr lang="fr-CA" sz="2400" dirty="0" err="1" smtClean="0">
                <a:latin typeface="Constantia" pitchFamily="18" charset="0"/>
                <a:hlinkClick r:id="rId2" action="ppaction://hlinkfile"/>
              </a:rPr>
              <a:t>xlsx</a:t>
            </a:r>
            <a:endParaRPr lang="fr-CA" sz="2400" dirty="0">
              <a:latin typeface="Constantia" pitchFamily="18" charset="0"/>
            </a:endParaRPr>
          </a:p>
          <a:p>
            <a:pPr marL="342900" indent="-342900"/>
            <a:endParaRPr lang="fr-CA" sz="2400" dirty="0">
              <a:latin typeface="Constantia" pitchFamily="18" charset="0"/>
            </a:endParaRPr>
          </a:p>
          <a:p>
            <a:pPr marL="342900" indent="-342900"/>
            <a:endParaRPr lang="fr-CA" sz="2400" dirty="0">
              <a:latin typeface="Constantia" pitchFamily="18" charset="0"/>
            </a:endParaRPr>
          </a:p>
          <a:p>
            <a:pPr marL="342900" indent="-342900">
              <a:buFontTx/>
              <a:buAutoNum type="alphaUcPeriod"/>
            </a:pPr>
            <a:endParaRPr lang="fr-CA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7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PLAN DE LA PRÉSENTATION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412875"/>
            <a:ext cx="8424863" cy="49688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/>
          <a:lstStyle/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dirty="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Nos préoccupations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Ce qui se fait ailleurs</a:t>
            </a:r>
            <a:endParaRPr lang="fr-CA" sz="2400" dirty="0">
              <a:solidFill>
                <a:srgbClr val="FF0000"/>
              </a:solidFill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Opinion d’une experte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Jumelage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Bénéfices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Témoignages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 dirty="0">
                <a:latin typeface="Constantia" pitchFamily="18" charset="0"/>
              </a:rPr>
              <a:t> Organisation</a:t>
            </a: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COMMENT NOUS JOINDRE ?</a:t>
            </a: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628775"/>
            <a:ext cx="8135938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60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  <p:sp>
        <p:nvSpPr>
          <p:cNvPr id="107524" name="Rectangle 2"/>
          <p:cNvSpPr>
            <a:spLocks noChangeArrowheads="1"/>
          </p:cNvSpPr>
          <p:nvPr/>
        </p:nvSpPr>
        <p:spPr bwMode="auto">
          <a:xfrm>
            <a:off x="323850" y="1628775"/>
            <a:ext cx="81359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4000" dirty="0" err="1">
                <a:latin typeface="Constantia" pitchFamily="18" charset="0"/>
              </a:rPr>
              <a:t>Anie</a:t>
            </a:r>
            <a:r>
              <a:rPr lang="fr-CA" sz="4000" dirty="0">
                <a:latin typeface="Constantia" pitchFamily="18" charset="0"/>
              </a:rPr>
              <a:t> Leblanc</a:t>
            </a:r>
          </a:p>
          <a:p>
            <a:r>
              <a:rPr lang="fr-CA" sz="2000" dirty="0">
                <a:latin typeface="Constantia" pitchFamily="18" charset="0"/>
              </a:rPr>
              <a:t>Responsable de: </a:t>
            </a:r>
            <a:r>
              <a:rPr lang="fr-CA" sz="2000" i="1" dirty="0">
                <a:latin typeface="Constantia" pitchFamily="18" charset="0"/>
              </a:rPr>
              <a:t>Deux, c’est mieux!</a:t>
            </a:r>
          </a:p>
          <a:p>
            <a:r>
              <a:rPr lang="fr-CA" sz="2000" dirty="0">
                <a:latin typeface="Constantia" pitchFamily="18" charset="0"/>
              </a:rPr>
              <a:t>Enseignante de mathématique</a:t>
            </a:r>
          </a:p>
          <a:p>
            <a:endParaRPr lang="fr-CA" sz="2800" dirty="0">
              <a:latin typeface="Constantia" pitchFamily="18" charset="0"/>
            </a:endParaRPr>
          </a:p>
          <a:p>
            <a:r>
              <a:rPr lang="fr-CA" sz="3200" dirty="0">
                <a:latin typeface="Constantia" pitchFamily="18" charset="0"/>
              </a:rPr>
              <a:t>Centre des Belles-Rives</a:t>
            </a:r>
          </a:p>
          <a:p>
            <a:r>
              <a:rPr lang="fr-CA" sz="3200" dirty="0">
                <a:latin typeface="Constantia" pitchFamily="18" charset="0"/>
              </a:rPr>
              <a:t>Commission scolaires des Trois-Lacs</a:t>
            </a:r>
          </a:p>
          <a:p>
            <a:endParaRPr lang="fr-CA" sz="3200" dirty="0">
              <a:latin typeface="Constantia" pitchFamily="18" charset="0"/>
            </a:endParaRPr>
          </a:p>
          <a:p>
            <a:r>
              <a:rPr lang="fr-CA" sz="3200" dirty="0">
                <a:latin typeface="Constantia" pitchFamily="18" charset="0"/>
              </a:rPr>
              <a:t>anieleblanc@cstrois-lacs.qc.ca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8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NO</a:t>
            </a:r>
            <a:r>
              <a:rPr lang="fr-CA" sz="48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S </a:t>
            </a:r>
            <a:r>
              <a:rPr lang="fr-CA" sz="48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PRÉOCCUPATIONS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052513"/>
            <a:ext cx="7920038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 lnSpcReduction="10000"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r>
              <a:rPr lang="fr-CA" sz="2400" dirty="0">
                <a:latin typeface="Constantia" pitchFamily="18" charset="0"/>
              </a:rPr>
              <a:t>La  clientèle  de la  FGA  rajeunit : 80 % a moins de 20 ans.</a:t>
            </a:r>
          </a:p>
          <a:p>
            <a:pPr>
              <a:buClr>
                <a:srgbClr val="0BD0D9"/>
              </a:buClr>
              <a:buFont typeface="Wingdings 2" pitchFamily="18" charset="2"/>
              <a:buNone/>
            </a:pPr>
            <a:endParaRPr lang="fr-CA" sz="24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r>
              <a:rPr lang="fr-CA" sz="2400" dirty="0">
                <a:latin typeface="Constantia" pitchFamily="18" charset="0"/>
              </a:rPr>
              <a:t>La fragilité de la clientèle 16-17 ans qui tente un retour aux études en FGA.</a:t>
            </a:r>
          </a:p>
          <a:p>
            <a:pPr>
              <a:buClr>
                <a:srgbClr val="0BD0D9"/>
              </a:buClr>
            </a:pPr>
            <a:endParaRPr lang="fr-CA" sz="24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r>
              <a:rPr lang="fr-CA" sz="2400" dirty="0">
                <a:latin typeface="Constantia" pitchFamily="18" charset="0"/>
              </a:rPr>
              <a:t>La formule d’enseignement individualisé  est moins  adéquate pour les plus jeunes sans projet défini.</a:t>
            </a:r>
          </a:p>
          <a:p>
            <a:pPr>
              <a:buClr>
                <a:srgbClr val="0BD0D9"/>
              </a:buClr>
              <a:buFont typeface="Wingdings 2" pitchFamily="18" charset="2"/>
              <a:buNone/>
            </a:pPr>
            <a:endParaRPr lang="fr-CA" sz="24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r>
              <a:rPr lang="fr-CA" sz="2400" dirty="0">
                <a:latin typeface="Constantia" pitchFamily="18" charset="0"/>
              </a:rPr>
              <a:t> 1/3 de la clientèle a des difficultés d’apprentissages ou a un déficit d’attention.</a:t>
            </a:r>
          </a:p>
          <a:p>
            <a:pPr>
              <a:buClr>
                <a:srgbClr val="0BD0D9"/>
              </a:buClr>
              <a:buFont typeface="Wingdings 2" pitchFamily="18" charset="2"/>
              <a:buNone/>
            </a:pPr>
            <a:endParaRPr lang="fr-CA" sz="24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r>
              <a:rPr lang="fr-CA" sz="2400" dirty="0">
                <a:latin typeface="Constantia" pitchFamily="18" charset="0"/>
              </a:rPr>
              <a:t> Éviter les abandons…</a:t>
            </a:r>
          </a:p>
          <a:p>
            <a:pPr>
              <a:buClr>
                <a:srgbClr val="0BD0D9"/>
              </a:buClr>
              <a:buFont typeface="Wingdings 2" pitchFamily="18" charset="2"/>
              <a:buChar char=""/>
            </a:pPr>
            <a:endParaRPr lang="fr-CA" sz="24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 dirty="0">
              <a:latin typeface="Constantia" pitchFamily="18" charset="0"/>
            </a:endParaRPr>
          </a:p>
          <a:p>
            <a:endParaRPr lang="fr-CA" sz="32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3860" y="824705"/>
            <a:ext cx="7845830" cy="847820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CE QUI SE FAIT AILLEURS</a:t>
            </a:r>
          </a:p>
        </p:txBody>
      </p:sp>
      <p:sp>
        <p:nvSpPr>
          <p:cNvPr id="16390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916113"/>
            <a:ext cx="8351838" cy="4608512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40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4400" b="1" dirty="0">
                <a:latin typeface="Constantia" pitchFamily="18" charset="0"/>
              </a:rPr>
              <a:t>‘</a:t>
            </a:r>
            <a:r>
              <a:rPr lang="fr-CA" sz="4400" b="1" dirty="0">
                <a:latin typeface="Broadway" pitchFamily="82" charset="0"/>
              </a:rPr>
              <a:t>Coup de pouce</a:t>
            </a:r>
            <a:r>
              <a:rPr lang="fr-CA" sz="4400" b="1" dirty="0">
                <a:latin typeface="Constantia" pitchFamily="18" charset="0"/>
              </a:rPr>
              <a:t>’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 b="1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000" dirty="0">
                <a:latin typeface="Constantia" pitchFamily="18" charset="0"/>
              </a:rPr>
              <a:t>Responsable: Daniel De Guise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800" dirty="0">
                <a:latin typeface="Constantia" pitchFamily="18" charset="0"/>
              </a:rPr>
              <a:t>Centre St-Louis, Québec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800" dirty="0">
                <a:latin typeface="Constantia" pitchFamily="18" charset="0"/>
              </a:rPr>
              <a:t>Commission scolaire de la Capitale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dirty="0">
                <a:latin typeface="Constantia" pitchFamily="18" charset="0"/>
              </a:rPr>
              <a:t>(Colloque de  l’AQIFGA – Printemps 2009)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8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4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4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endParaRPr lang="fr-CA" sz="28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3860" y="824705"/>
            <a:ext cx="7845830" cy="847820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CE QUI SE FAIT AILLEURS</a:t>
            </a:r>
          </a:p>
        </p:txBody>
      </p:sp>
      <p:sp>
        <p:nvSpPr>
          <p:cNvPr id="103428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fr-CA" sz="3900" b="1"/>
              <a:t>‘</a:t>
            </a:r>
            <a:r>
              <a:rPr lang="fr-CA" sz="3900" b="1">
                <a:latin typeface="Broadway" pitchFamily="82" charset="0"/>
              </a:rPr>
              <a:t>Tutorat par les pairs</a:t>
            </a:r>
            <a:r>
              <a:rPr lang="fr-CA" sz="3900" b="1"/>
              <a:t>’</a:t>
            </a:r>
          </a:p>
          <a:p>
            <a:pPr algn="ctr">
              <a:buFont typeface="Wingdings 2" pitchFamily="18" charset="2"/>
              <a:buNone/>
            </a:pPr>
            <a:endParaRPr lang="fr-CA" sz="1600" b="1"/>
          </a:p>
          <a:p>
            <a:pPr algn="ctr">
              <a:buFont typeface="Wingdings 2" pitchFamily="18" charset="2"/>
              <a:buNone/>
            </a:pPr>
            <a:r>
              <a:rPr lang="fr-CA" sz="2400" b="1"/>
              <a:t>CEGEP de St-Hyacinthe et </a:t>
            </a:r>
          </a:p>
          <a:p>
            <a:pPr algn="ctr">
              <a:buFont typeface="Wingdings 2" pitchFamily="18" charset="2"/>
              <a:buNone/>
            </a:pPr>
            <a:r>
              <a:rPr lang="fr-CA" sz="2400" b="1"/>
              <a:t>CEGEP du Vieux-Montréal </a:t>
            </a:r>
          </a:p>
          <a:p>
            <a:pPr algn="ctr">
              <a:buFont typeface="Wingdings 2" pitchFamily="18" charset="2"/>
              <a:buNone/>
            </a:pPr>
            <a:endParaRPr lang="fr-CA" sz="2400" b="1"/>
          </a:p>
          <a:p>
            <a:pPr algn="ctr">
              <a:buFont typeface="Wingdings 2" pitchFamily="18" charset="2"/>
              <a:buNone/>
            </a:pPr>
            <a:r>
              <a:rPr lang="fr-CA" sz="3500" b="1"/>
              <a:t>‘</a:t>
            </a:r>
            <a:r>
              <a:rPr lang="fr-CA" sz="3500" b="1">
                <a:latin typeface="Broadway" pitchFamily="82" charset="0"/>
              </a:rPr>
              <a:t>BRÉ</a:t>
            </a:r>
            <a:r>
              <a:rPr lang="fr-CA" sz="3500" b="1"/>
              <a:t>’</a:t>
            </a:r>
            <a:r>
              <a:rPr lang="fr-CA" sz="2400" b="1"/>
              <a:t> </a:t>
            </a:r>
          </a:p>
          <a:p>
            <a:pPr algn="ctr">
              <a:buFont typeface="Wingdings 2" pitchFamily="18" charset="2"/>
              <a:buNone/>
            </a:pPr>
            <a:endParaRPr lang="fr-CA" sz="800" b="1"/>
          </a:p>
          <a:p>
            <a:pPr algn="ctr">
              <a:buFont typeface="Wingdings 2" pitchFamily="18" charset="2"/>
              <a:buNone/>
            </a:pPr>
            <a:r>
              <a:rPr lang="fr-CA" sz="2400" b="1"/>
              <a:t>de l’UQTR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5650" y="1962150"/>
            <a:ext cx="7777163" cy="43465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endParaRPr lang="fr-CA" sz="2800">
              <a:solidFill>
                <a:schemeClr val="bg1"/>
              </a:solidFill>
              <a:latin typeface="Cambr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MISE SUR PIED D’UN PROJET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700213"/>
            <a:ext cx="8135938" cy="4681537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4000" dirty="0">
                <a:latin typeface="Constantia" pitchFamily="18" charset="0"/>
              </a:rPr>
              <a:t> </a:t>
            </a:r>
            <a:r>
              <a:rPr lang="fr-CA" sz="4000" dirty="0">
                <a:latin typeface="Broadway" pitchFamily="82" charset="0"/>
              </a:rPr>
              <a:t>‘</a:t>
            </a:r>
            <a:r>
              <a:rPr lang="fr-CA" sz="4000" b="1" dirty="0">
                <a:latin typeface="Broadway" pitchFamily="82" charset="0"/>
              </a:rPr>
              <a:t>Deux, c’est mieux!</a:t>
            </a:r>
            <a:r>
              <a:rPr lang="fr-CA" sz="4000" dirty="0">
                <a:latin typeface="Broadway" pitchFamily="82" charset="0"/>
              </a:rPr>
              <a:t>’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3600" dirty="0">
                <a:latin typeface="Constantia" pitchFamily="18" charset="0"/>
              </a:rPr>
              <a:t>(2010 – 2011)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0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b="1" dirty="0">
                <a:solidFill>
                  <a:srgbClr val="F2F2F2"/>
                </a:solidFill>
                <a:latin typeface="Constantia" pitchFamily="18" charset="0"/>
              </a:rPr>
              <a:t>Michelle Legault</a:t>
            </a:r>
            <a:r>
              <a:rPr lang="fr-CA" dirty="0">
                <a:solidFill>
                  <a:srgbClr val="F2F2F2"/>
                </a:solidFill>
                <a:latin typeface="Constantia" pitchFamily="18" charset="0"/>
              </a:rPr>
              <a:t>,</a:t>
            </a:r>
            <a:r>
              <a:rPr lang="fr-CA" sz="1900" dirty="0">
                <a:solidFill>
                  <a:srgbClr val="F2F2F2"/>
                </a:solidFill>
                <a:latin typeface="Constantia" pitchFamily="18" charset="0"/>
              </a:rPr>
              <a:t> </a:t>
            </a:r>
            <a:r>
              <a:rPr lang="fr-CA" sz="1600" dirty="0">
                <a:solidFill>
                  <a:srgbClr val="F2F2F2"/>
                </a:solidFill>
                <a:latin typeface="Constantia" pitchFamily="18" charset="0"/>
              </a:rPr>
              <a:t>Directrice adjointe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b="1" dirty="0">
                <a:solidFill>
                  <a:srgbClr val="F2F2F2"/>
                </a:solidFill>
                <a:latin typeface="Constantia" pitchFamily="18" charset="0"/>
              </a:rPr>
              <a:t>Nathalie </a:t>
            </a:r>
            <a:r>
              <a:rPr lang="fr-CA" sz="2000" b="1" dirty="0" err="1">
                <a:solidFill>
                  <a:srgbClr val="F2F2F2"/>
                </a:solidFill>
                <a:latin typeface="Constantia" pitchFamily="18" charset="0"/>
              </a:rPr>
              <a:t>Vanier</a:t>
            </a:r>
            <a:r>
              <a:rPr lang="fr-CA" dirty="0">
                <a:solidFill>
                  <a:srgbClr val="F2F2F2"/>
                </a:solidFill>
                <a:latin typeface="Constantia" pitchFamily="18" charset="0"/>
              </a:rPr>
              <a:t>, </a:t>
            </a:r>
            <a:r>
              <a:rPr lang="fr-CA" sz="1600" dirty="0">
                <a:solidFill>
                  <a:srgbClr val="F2F2F2"/>
                </a:solidFill>
                <a:latin typeface="Constantia" pitchFamily="18" charset="0"/>
              </a:rPr>
              <a:t>C.P. en orthopédagogie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b="1" dirty="0" smtClean="0">
                <a:latin typeface="Constantia" pitchFamily="18" charset="0"/>
              </a:rPr>
              <a:t>Jacinthe </a:t>
            </a:r>
            <a:r>
              <a:rPr lang="fr-CA" sz="2000" b="1" dirty="0">
                <a:latin typeface="Constantia" pitchFamily="18" charset="0"/>
              </a:rPr>
              <a:t>Cardinal</a:t>
            </a:r>
            <a:r>
              <a:rPr lang="fr-CA" dirty="0">
                <a:latin typeface="Constantia" pitchFamily="18" charset="0"/>
              </a:rPr>
              <a:t>, </a:t>
            </a:r>
            <a:r>
              <a:rPr lang="fr-CA" sz="1600" dirty="0">
                <a:latin typeface="Constantia" pitchFamily="18" charset="0"/>
              </a:rPr>
              <a:t>C.P. et enseignante-superviseure du PER</a:t>
            </a:r>
            <a:endParaRPr lang="fr-CA" sz="1600" dirty="0">
              <a:solidFill>
                <a:srgbClr val="F2F2F2"/>
              </a:solidFill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b="1" dirty="0" err="1">
                <a:latin typeface="Constantia" pitchFamily="18" charset="0"/>
              </a:rPr>
              <a:t>Anie</a:t>
            </a:r>
            <a:r>
              <a:rPr lang="fr-CA" sz="2000" b="1" dirty="0">
                <a:latin typeface="Constantia" pitchFamily="18" charset="0"/>
              </a:rPr>
              <a:t> Leblanc</a:t>
            </a:r>
            <a:r>
              <a:rPr lang="fr-CA" dirty="0">
                <a:latin typeface="Constantia" pitchFamily="18" charset="0"/>
              </a:rPr>
              <a:t>,</a:t>
            </a:r>
            <a:r>
              <a:rPr lang="fr-CA" sz="1900" dirty="0">
                <a:latin typeface="Constantia" pitchFamily="18" charset="0"/>
              </a:rPr>
              <a:t> </a:t>
            </a:r>
            <a:r>
              <a:rPr lang="fr-CA" sz="1600" dirty="0">
                <a:latin typeface="Constantia" pitchFamily="18" charset="0"/>
              </a:rPr>
              <a:t>Enseignante-responsable de l’atelier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fr-CA" sz="2000" b="1" dirty="0">
                <a:latin typeface="Constantia" pitchFamily="18" charset="0"/>
              </a:rPr>
              <a:t>Marie-France Beaumont</a:t>
            </a:r>
            <a:r>
              <a:rPr lang="fr-CA" dirty="0">
                <a:latin typeface="Constantia" pitchFamily="18" charset="0"/>
              </a:rPr>
              <a:t>, </a:t>
            </a:r>
            <a:r>
              <a:rPr lang="fr-CA" sz="1600" dirty="0">
                <a:latin typeface="Constantia" pitchFamily="18" charset="0"/>
              </a:rPr>
              <a:t>Enseignante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000" dirty="0">
              <a:latin typeface="Constantia" pitchFamily="18" charset="0"/>
            </a:endParaRPr>
          </a:p>
          <a:p>
            <a:pPr>
              <a:buClr>
                <a:srgbClr val="0BD0D9"/>
              </a:buClr>
            </a:pPr>
            <a:endParaRPr lang="fr-CA" sz="2000" dirty="0">
              <a:latin typeface="Constantia" pitchFamily="18" charset="0"/>
            </a:endParaRPr>
          </a:p>
          <a:p>
            <a:pPr>
              <a:buClr>
                <a:srgbClr val="0BD0D9"/>
              </a:buClr>
              <a:buFont typeface="Arial" charset="0"/>
              <a:buChar char="•"/>
            </a:pPr>
            <a:endParaRPr lang="fr-CA" sz="2000" dirty="0">
              <a:latin typeface="Constantia" pitchFamily="18" charset="0"/>
            </a:endParaRP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0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600" dirty="0">
              <a:latin typeface="Constantia" pitchFamily="18" charset="0"/>
            </a:endParaRPr>
          </a:p>
          <a:p>
            <a:pPr lvl="1"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LA DYNAMIQUE AIDANT </a:t>
            </a:r>
            <a:r>
              <a:rPr lang="fr-CA" sz="44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– AIDÉ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850" y="1916113"/>
            <a:ext cx="2519363" cy="4249737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600" dirty="0">
                <a:latin typeface="Constantia" pitchFamily="18" charset="0"/>
              </a:rPr>
              <a:t>  </a:t>
            </a:r>
            <a:r>
              <a:rPr lang="fr-CA" sz="2400" b="1" dirty="0">
                <a:latin typeface="Constantia" pitchFamily="18" charset="0"/>
              </a:rPr>
              <a:t>Nathalie </a:t>
            </a:r>
            <a:r>
              <a:rPr lang="fr-CA" sz="2400" b="1" dirty="0" err="1">
                <a:latin typeface="Constantia" pitchFamily="18" charset="0"/>
              </a:rPr>
              <a:t>Vanier</a:t>
            </a:r>
            <a:endParaRPr lang="fr-CA" sz="2400" b="1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200" dirty="0">
                <a:latin typeface="Constantia" pitchFamily="18" charset="0"/>
              </a:rPr>
              <a:t>    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000" dirty="0">
                <a:latin typeface="Constantia" pitchFamily="18" charset="0"/>
              </a:rPr>
              <a:t>Conseillère pédagogique et orthopédagogue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000" dirty="0">
                <a:latin typeface="Constantia" pitchFamily="18" charset="0"/>
              </a:rPr>
              <a:t>au </a:t>
            </a:r>
            <a:r>
              <a:rPr lang="fr-CA" sz="2000" dirty="0" smtClean="0">
                <a:latin typeface="Constantia" pitchFamily="18" charset="0"/>
              </a:rPr>
              <a:t>Centre </a:t>
            </a:r>
            <a:r>
              <a:rPr lang="fr-CA" sz="2000" dirty="0">
                <a:latin typeface="Constantia" pitchFamily="18" charset="0"/>
              </a:rPr>
              <a:t>des </a:t>
            </a:r>
          </a:p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CA" sz="2000" dirty="0">
                <a:latin typeface="Constantia" pitchFamily="18" charset="0"/>
              </a:rPr>
              <a:t>Belles-Rives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600" dirty="0">
              <a:latin typeface="Constantia" pitchFamily="18" charset="0"/>
            </a:endParaRPr>
          </a:p>
        </p:txBody>
      </p:sp>
      <p:pic>
        <p:nvPicPr>
          <p:cNvPr id="5" name="Les Pairs Aidants - Concept Fonct - Amplif - Modif Nancy - 531110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32100" y="1916113"/>
            <a:ext cx="56642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3528" y="332656"/>
            <a:ext cx="7995664" cy="864096"/>
          </a:xfrm>
          <a:noFill/>
          <a:ln/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4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COMMENT DEVENIR  AIDANT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0825" y="1268413"/>
            <a:ext cx="8208963" cy="4752975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txBody>
          <a:bodyPr lIns="0" rIns="18288"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5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>
                <a:latin typeface="Constantia" pitchFamily="18" charset="0"/>
              </a:rPr>
              <a:t>Élève recommandé par un enseignant 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None/>
            </a:pPr>
            <a:endParaRPr lang="fr-CA" sz="28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400">
                <a:latin typeface="Constantia" pitchFamily="18" charset="0"/>
              </a:rPr>
              <a:t>OU</a:t>
            </a:r>
            <a:r>
              <a:rPr lang="fr-CA" sz="2800">
                <a:latin typeface="Constantia" pitchFamily="18" charset="0"/>
              </a:rPr>
              <a:t> initiative personnelle de l’élève, mais toujours avec l’accord de l’enseignant.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8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>
                <a:latin typeface="Constantia" pitchFamily="18" charset="0"/>
              </a:rPr>
              <a:t>Élève ayant des résultats académiques ≥ 70% dans la matière suggérée.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8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>
                <a:latin typeface="Constantia" pitchFamily="18" charset="0"/>
              </a:rPr>
              <a:t>Formation requise.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endParaRPr lang="fr-CA" sz="28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Arial" charset="0"/>
              <a:buChar char="•"/>
            </a:pPr>
            <a:r>
              <a:rPr lang="fr-CA" sz="2800">
                <a:latin typeface="Constantia" pitchFamily="18" charset="0"/>
              </a:rPr>
              <a:t>Signature d’un contrat.</a:t>
            </a:r>
          </a:p>
          <a:p>
            <a:pPr>
              <a:lnSpc>
                <a:spcPct val="60000"/>
              </a:lnSpc>
            </a:pPr>
            <a:endParaRPr lang="fr-CA" sz="28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1500">
              <a:latin typeface="Constantia" pitchFamily="18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endParaRPr lang="fr-CA" sz="24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fr-CA" sz="240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332656"/>
            <a:ext cx="7851648" cy="864096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b="1" u="sng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RÉPARTITION DES </a:t>
            </a:r>
            <a:r>
              <a:rPr lang="fr-CA" sz="4000" b="1" u="sng" kern="120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rPr>
              <a:t>AIDANTS </a:t>
            </a:r>
            <a:endParaRPr lang="fr-CA" sz="4400" b="1" u="sng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20526" name="Group 4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9102749"/>
              </p:ext>
            </p:extLst>
          </p:nvPr>
        </p:nvGraphicFramePr>
        <p:xfrm>
          <a:off x="684213" y="2349500"/>
          <a:ext cx="7416800" cy="1223963"/>
        </p:xfrm>
        <a:graphic>
          <a:graphicData uri="http://schemas.openxmlformats.org/drawingml/2006/table">
            <a:tbl>
              <a:tblPr/>
              <a:tblGrid>
                <a:gridCol w="2232025"/>
                <a:gridCol w="1584325"/>
                <a:gridCol w="1800225"/>
                <a:gridCol w="1800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MATHÉMATIQUE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FRANÇAIS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ANGLAIS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SCIENCES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F2F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827584" y="4149080"/>
            <a:ext cx="7772400" cy="1818496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fr-CA" sz="2000" dirty="0">
                <a:latin typeface="+mn-lt"/>
              </a:rPr>
              <a:t>Nombre total de tuteurs:  </a:t>
            </a:r>
            <a:r>
              <a:rPr lang="fr-CA" sz="2000" dirty="0" smtClean="0">
                <a:latin typeface="+mn-lt"/>
              </a:rPr>
              <a:t>43</a:t>
            </a:r>
            <a:endParaRPr lang="fr-CA" sz="2000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fr-CA" smtClean="0">
                <a:latin typeface="+mn-lt"/>
              </a:rPr>
              <a:t>(</a:t>
            </a:r>
            <a:r>
              <a:rPr lang="fr-CA" smtClean="0">
                <a:latin typeface="+mn-lt"/>
              </a:rPr>
              <a:t>AVRIL</a:t>
            </a:r>
            <a:r>
              <a:rPr lang="fr-CA" smtClean="0">
                <a:latin typeface="+mn-lt"/>
              </a:rPr>
              <a:t> </a:t>
            </a:r>
            <a:r>
              <a:rPr lang="fr-CA" dirty="0" smtClean="0">
                <a:latin typeface="+mn-lt"/>
              </a:rPr>
              <a:t>2011)</a:t>
            </a:r>
            <a:endParaRPr lang="fr-CA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fr-CA" sz="2800" dirty="0">
              <a:ln>
                <a:solidFill>
                  <a:schemeClr val="bg2"/>
                </a:solidFill>
              </a:ln>
              <a:solidFill>
                <a:schemeClr val="bg1"/>
              </a:solidFill>
              <a:latin typeface="Cambria" pitchFamily="18" charset="0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fr-CA" sz="2600" dirty="0">
              <a:latin typeface="+mn-lt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fr-CA" sz="2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1_Débit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F49100"/>
      </a:hlink>
      <a:folHlink>
        <a:srgbClr val="85DFD0"/>
      </a:folHlink>
    </a:clrScheme>
    <a:fontScheme name="1_Débit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ébit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F491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1807</TotalTime>
  <Words>729</Words>
  <Application>Microsoft Office PowerPoint</Application>
  <PresentationFormat>Affichage à l'écran (4:3)</PresentationFormat>
  <Paragraphs>288</Paragraphs>
  <Slides>20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Débit</vt:lpstr>
      <vt:lpstr>1_Débit</vt:lpstr>
      <vt:lpstr>DEUX, C’EST MIEUX !</vt:lpstr>
      <vt:lpstr>PLAN DE LA PRÉSENTATION</vt:lpstr>
      <vt:lpstr>NOS PRÉOCCUPATIONS</vt:lpstr>
      <vt:lpstr>CE QUI SE FAIT AILLEURS</vt:lpstr>
      <vt:lpstr>CE QUI SE FAIT AILLEURS</vt:lpstr>
      <vt:lpstr>MISE SUR PIED D’UN PROJET</vt:lpstr>
      <vt:lpstr>LA DYNAMIQUE AIDANT – AIDÉ</vt:lpstr>
      <vt:lpstr>COMMENT DEVENIR  AIDANT</vt:lpstr>
      <vt:lpstr>RÉPARTITION DES AIDANTS </vt:lpstr>
      <vt:lpstr>BESOIN D’AIDE</vt:lpstr>
      <vt:lpstr>RÉPARTITION DES AIDÉS </vt:lpstr>
      <vt:lpstr>JUMELAGE</vt:lpstr>
      <vt:lpstr>HORAIRE ET DISPONIBILITÉS</vt:lpstr>
      <vt:lpstr>BÉNÉFICES POUR LES AIDÉS</vt:lpstr>
      <vt:lpstr>BÉNÉFICES POUR LES AIDANTS</vt:lpstr>
      <vt:lpstr>ÉVALUATION </vt:lpstr>
      <vt:lpstr>TÉMOIGNAGES </vt:lpstr>
      <vt:lpstr>ENCADREMENT</vt:lpstr>
      <vt:lpstr>ENCADREMENT</vt:lpstr>
      <vt:lpstr>COMMENT NOUS JOINDRE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Ménard</dc:creator>
  <cp:lastModifiedBy>eleve</cp:lastModifiedBy>
  <cp:revision>291</cp:revision>
  <cp:lastPrinted>2011-04-07T19:10:21Z</cp:lastPrinted>
  <dcterms:created xsi:type="dcterms:W3CDTF">2010-12-18T12:51:10Z</dcterms:created>
  <dcterms:modified xsi:type="dcterms:W3CDTF">2011-04-07T19:21:01Z</dcterms:modified>
</cp:coreProperties>
</file>