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58" r:id="rId4"/>
    <p:sldId id="301" r:id="rId5"/>
    <p:sldId id="282" r:id="rId6"/>
    <p:sldId id="302" r:id="rId7"/>
    <p:sldId id="303" r:id="rId8"/>
    <p:sldId id="304" r:id="rId9"/>
    <p:sldId id="305" r:id="rId10"/>
    <p:sldId id="306" r:id="rId11"/>
    <p:sldId id="307" r:id="rId12"/>
    <p:sldId id="309" r:id="rId13"/>
    <p:sldId id="311" r:id="rId14"/>
    <p:sldId id="312" r:id="rId15"/>
    <p:sldId id="313" r:id="rId16"/>
    <p:sldId id="299" r:id="rId17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12F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9573" autoAdjust="0"/>
  </p:normalViewPr>
  <p:slideViewPr>
    <p:cSldViewPr>
      <p:cViewPr>
        <p:scale>
          <a:sx n="50" d="100"/>
          <a:sy n="50" d="100"/>
        </p:scale>
        <p:origin x="-10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78"/>
    </p:cViewPr>
  </p:sorterViewPr>
  <p:notesViewPr>
    <p:cSldViewPr>
      <p:cViewPr varScale="1">
        <p:scale>
          <a:sx n="86" d="100"/>
          <a:sy n="86" d="100"/>
        </p:scale>
        <p:origin x="-2238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914AC8A-C47A-4022-A4DB-FCF9EBD81B78}" type="datetimeFigureOut">
              <a:rPr lang="fr-FR"/>
              <a:pPr>
                <a:defRPr/>
              </a:pPr>
              <a:t>21/04/2011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5D077F7-50F1-4FCC-B0D8-D5A2F26CCA83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771950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22C16BB-277F-4468-8BE9-C957A055269F}" type="datetimeFigureOut">
              <a:rPr lang="fr-FR"/>
              <a:pPr>
                <a:defRPr/>
              </a:pPr>
              <a:t>21/04/2011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CA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CA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4F2840D-1E96-409B-B2C9-7AF6703AD8FD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817489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CA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4E60156-539D-4BD9-8740-0BB098E82C5F}" type="slidenum">
              <a:rPr lang="fr-CA" smtClean="0"/>
              <a:pPr>
                <a:defRPr/>
              </a:pPr>
              <a:t>1</a:t>
            </a:fld>
            <a:endParaRPr lang="fr-C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fr-CA" smtClean="0"/>
              <a:t>Folksonomie</a:t>
            </a:r>
          </a:p>
          <a:p>
            <a:endParaRPr lang="fr-CA" smtClean="0"/>
          </a:p>
          <a:p>
            <a:r>
              <a:rPr lang="fr-CA" smtClean="0"/>
              <a:t>Importation des favoris du navigateur</a:t>
            </a:r>
          </a:p>
          <a:p>
            <a:endParaRPr lang="fr-CA" smtClean="0"/>
          </a:p>
          <a:p>
            <a:r>
              <a:rPr lang="fr-CA" smtClean="0"/>
              <a:t>Lien aller-retour avec Delicious</a:t>
            </a:r>
          </a:p>
          <a:p>
            <a:endParaRPr lang="fr-CA" smtClean="0"/>
          </a:p>
          <a:p>
            <a:r>
              <a:rPr lang="fr-CA" smtClean="0"/>
              <a:t>Applications mobiles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7F22E86-EE06-4F7B-A86E-C174EE476DB3}" type="slidenum">
              <a:rPr lang="fr-CA" smtClean="0"/>
              <a:pPr>
                <a:defRPr/>
              </a:pPr>
              <a:t>4</a:t>
            </a:fld>
            <a:endParaRPr lang="fr-C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CA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7F01611-C84C-4980-80DC-947C682030A9}" type="slidenum">
              <a:rPr lang="fr-CA" smtClean="0"/>
              <a:pPr>
                <a:defRPr/>
              </a:pPr>
              <a:t>7</a:t>
            </a:fld>
            <a:endParaRPr lang="fr-CA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fr-CA" smtClean="0"/>
              <a:t>http://diigo.com/0gobq : page annotée de Moodle</a:t>
            </a:r>
          </a:p>
          <a:p>
            <a:endParaRPr lang="fr-CA" smtClean="0"/>
          </a:p>
          <a:p>
            <a:r>
              <a:rPr lang="fr-CA" smtClean="0"/>
              <a:t>URL de la même page : http://docs.moodle.org/fr/Notes_de_mise_%C3%A0_jour_de_Moodle_2.0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2ABFFB5-844D-446C-A59C-FCF03DA5C773}" type="slidenum">
              <a:rPr lang="fr-CA" smtClean="0"/>
              <a:pPr>
                <a:defRPr/>
              </a:pPr>
              <a:t>12</a:t>
            </a:fld>
            <a:endParaRPr lang="fr-CA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fr-CA" smtClean="0"/>
              <a:t>Fils RSS</a:t>
            </a:r>
          </a:p>
          <a:p>
            <a:endParaRPr lang="fr-CA" smtClean="0"/>
          </a:p>
          <a:p>
            <a:endParaRPr lang="fr-CA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40557D2-B531-4D3B-B453-3BB0A795B4E6}" type="slidenum">
              <a:rPr lang="fr-CA" smtClean="0"/>
              <a:pPr>
                <a:defRPr/>
              </a:pPr>
              <a:t>14</a:t>
            </a:fld>
            <a:endParaRPr lang="fr-CA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fr-CA" smtClean="0"/>
              <a:t>TELUQ</a:t>
            </a:r>
          </a:p>
          <a:p>
            <a:endParaRPr lang="fr-CA" smtClean="0"/>
          </a:p>
          <a:p>
            <a:r>
              <a:rPr lang="fr-CA" smtClean="0"/>
              <a:t>Guide…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13F2E42-14BD-417F-85E8-DB3F5CB0A0C2}" type="slidenum">
              <a:rPr lang="fr-CA" smtClean="0"/>
              <a:pPr>
                <a:defRPr/>
              </a:pPr>
              <a:t>15</a:t>
            </a:fld>
            <a:endParaRPr lang="fr-CA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fr-CA" smtClean="0"/>
              <a:t>Ateliers AQUOPS et AQIFGA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696A5B0-63F9-4EB2-91B7-266F81A668F6}" type="slidenum">
              <a:rPr lang="fr-CA" smtClean="0"/>
              <a:pPr>
                <a:defRPr/>
              </a:pPr>
              <a:t>16</a:t>
            </a:fld>
            <a:endParaRPr lang="fr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fr-FR" smtClean="0"/>
              <a:t>Cliquez pour modifier le style des sous-titres du masque</a:t>
            </a:r>
            <a:endParaRPr lang="en-US"/>
          </a:p>
        </p:txBody>
      </p:sp>
      <p:sp>
        <p:nvSpPr>
          <p:cNvPr id="15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E992E61-41F7-49C2-B02F-6AAC38DB728B}" type="datetimeFigureOut">
              <a:rPr lang="fr-FR"/>
              <a:pPr>
                <a:defRPr/>
              </a:pPr>
              <a:t>21/04/2011</a:t>
            </a:fld>
            <a:endParaRPr lang="fr-CA"/>
          </a:p>
        </p:txBody>
      </p:sp>
      <p:sp>
        <p:nvSpPr>
          <p:cNvPr id="16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fr-CA"/>
          </a:p>
        </p:txBody>
      </p:sp>
      <p:sp>
        <p:nvSpPr>
          <p:cNvPr id="17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1F6B3C8-CE19-4E2F-8E49-5DC7FDFC7DEB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4D802D-08EA-4B89-8A66-282278F177C1}" type="datetimeFigureOut">
              <a:rPr lang="fr-FR"/>
              <a:pPr>
                <a:defRPr/>
              </a:pPr>
              <a:t>21/04/2011</a:t>
            </a:fld>
            <a:endParaRPr lang="fr-CA"/>
          </a:p>
        </p:txBody>
      </p:sp>
      <p:sp>
        <p:nvSpPr>
          <p:cNvPr id="5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7D1F10-7FCA-40CD-8B5E-A7787267BC25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443E1B-4D60-4EB2-8189-137202418E32}" type="datetimeFigureOut">
              <a:rPr lang="fr-FR"/>
              <a:pPr>
                <a:defRPr/>
              </a:pPr>
              <a:t>21/04/2011</a:t>
            </a:fld>
            <a:endParaRPr lang="fr-CA"/>
          </a:p>
        </p:txBody>
      </p:sp>
      <p:sp>
        <p:nvSpPr>
          <p:cNvPr id="5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513C6-EBA5-4F2A-8EA0-412B6E8B47A2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17" descr="Diigo-logo-small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13700" y="0"/>
            <a:ext cx="10953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US" dirty="0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55717AB-95C8-4954-8E0F-543D2E44F963}" type="datetimeFigureOut">
              <a:rPr lang="fr-FR"/>
              <a:pPr>
                <a:defRPr/>
              </a:pPr>
              <a:t>21/04/2011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148C31F-6F4C-4FD8-94BA-50E8604E316B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rme libre 3"/>
          <p:cNvSpPr>
            <a:spLocks/>
          </p:cNvSpPr>
          <p:nvPr/>
        </p:nvSpPr>
        <p:spPr bwMode="auto">
          <a:xfrm>
            <a:off x="4829175" y="1073150"/>
            <a:ext cx="4321175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Forme libre 4"/>
          <p:cNvSpPr>
            <a:spLocks/>
          </p:cNvSpPr>
          <p:nvPr/>
        </p:nvSpPr>
        <p:spPr bwMode="auto">
          <a:xfrm>
            <a:off x="374650" y="0"/>
            <a:ext cx="5513388" cy="661511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Forme libre 5"/>
          <p:cNvSpPr>
            <a:spLocks/>
          </p:cNvSpPr>
          <p:nvPr/>
        </p:nvSpPr>
        <p:spPr bwMode="auto">
          <a:xfrm rot="5236414">
            <a:off x="4461669" y="1483519"/>
            <a:ext cx="4114800" cy="118903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Forme libre 6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Forme libre 8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Forme libre 11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Forme libre 12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Forme libre 13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5" name="Forme libre 14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Forme libre 15"/>
          <p:cNvSpPr>
            <a:spLocks/>
          </p:cNvSpPr>
          <p:nvPr/>
        </p:nvSpPr>
        <p:spPr bwMode="auto">
          <a:xfrm>
            <a:off x="366713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7" name="Forme libre 16"/>
          <p:cNvSpPr>
            <a:spLocks/>
          </p:cNvSpPr>
          <p:nvPr/>
        </p:nvSpPr>
        <p:spPr bwMode="auto">
          <a:xfrm>
            <a:off x="366713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8" name="Forme libre 17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63538" y="401638"/>
            <a:ext cx="8504237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" name="Rectangle 19"/>
          <p:cNvSpPr/>
          <p:nvPr/>
        </p:nvSpPr>
        <p:spPr>
          <a:xfrm flipH="1">
            <a:off x="371475" y="681038"/>
            <a:ext cx="2698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411163" y="681038"/>
            <a:ext cx="2698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447675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Rectangle 22"/>
          <p:cNvSpPr/>
          <p:nvPr/>
        </p:nvSpPr>
        <p:spPr>
          <a:xfrm flipH="1">
            <a:off x="476250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500063" y="681038"/>
            <a:ext cx="36512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bIns="0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2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A2640D5-4A73-4250-8D9F-EBD3B62C8E0C}" type="datetimeFigureOut">
              <a:rPr lang="fr-FR"/>
              <a:pPr>
                <a:defRPr/>
              </a:pPr>
              <a:t>21/04/2011</a:t>
            </a:fld>
            <a:endParaRPr lang="fr-CA"/>
          </a:p>
        </p:txBody>
      </p:sp>
      <p:sp>
        <p:nvSpPr>
          <p:cNvPr id="2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fr-CA"/>
          </a:p>
        </p:txBody>
      </p:sp>
      <p:sp>
        <p:nvSpPr>
          <p:cNvPr id="2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81A0F7F-4BC7-46DE-83BF-B4A293597A48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AC57766-8464-4BB2-BE84-F5CD143D8E6C}" type="datetimeFigureOut">
              <a:rPr lang="fr-FR"/>
              <a:pPr>
                <a:defRPr/>
              </a:pPr>
              <a:t>21/04/2011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815591D-8821-4337-9A1A-F1DC7F1128F4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01638"/>
            <a:ext cx="8867775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7313" y="681038"/>
            <a:ext cx="460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7625" y="681038"/>
            <a:ext cx="26988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8575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 flipH="1">
            <a:off x="149225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 flipH="1">
            <a:off x="188913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 flipH="1">
            <a:off x="227013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 flipH="1">
            <a:off x="255588" y="681038"/>
            <a:ext cx="79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79400" y="681038"/>
            <a:ext cx="36513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/>
          <a:lstStyle>
            <a:lvl1pPr>
              <a:defRPr sz="4000"/>
            </a:lvl1pPr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1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732EF94-66F7-4EAF-9F86-F87A7C3C3939}" type="datetimeFigureOut">
              <a:rPr lang="fr-FR"/>
              <a:pPr>
                <a:defRPr/>
              </a:pPr>
              <a:t>21/04/2011</a:t>
            </a:fld>
            <a:endParaRPr lang="fr-CA"/>
          </a:p>
        </p:txBody>
      </p:sp>
      <p:sp>
        <p:nvSpPr>
          <p:cNvPr id="1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fr-CA"/>
          </a:p>
        </p:txBody>
      </p:sp>
      <p:sp>
        <p:nvSpPr>
          <p:cNvPr id="1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0A90EA5-CE46-4CBA-AA0B-1C0B81ABA4B4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C1D31-4659-4DCA-8724-CCB89FAA0F43}" type="datetimeFigureOut">
              <a:rPr lang="fr-FR"/>
              <a:pPr>
                <a:defRPr/>
              </a:pPr>
              <a:t>21/04/2011</a:t>
            </a:fld>
            <a:endParaRPr lang="fr-CA"/>
          </a:p>
        </p:txBody>
      </p:sp>
      <p:sp>
        <p:nvSpPr>
          <p:cNvPr id="4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35CBCA-90BE-4810-BA01-8EAD1F557965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7" descr="Diigo-logo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0650" y="133350"/>
            <a:ext cx="1235075" cy="569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3E5B72B-2A26-4FC3-A0DA-4A0CF71C3DCE}" type="datetimeFigureOut">
              <a:rPr lang="fr-FR"/>
              <a:pPr>
                <a:defRPr/>
              </a:pPr>
              <a:t>21/04/2011</a:t>
            </a:fld>
            <a:endParaRPr lang="fr-CA"/>
          </a:p>
        </p:txBody>
      </p:sp>
      <p:sp>
        <p:nvSpPr>
          <p:cNvPr id="4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fr-CA"/>
          </a:p>
        </p:txBody>
      </p:sp>
      <p:sp>
        <p:nvSpPr>
          <p:cNvPr id="5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25014BE-6FFE-4300-81EB-E3B4DFD73B98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FC0D6C-1A7A-4347-A986-22B3E6DA4840}" type="datetimeFigureOut">
              <a:rPr lang="fr-FR"/>
              <a:pPr>
                <a:defRPr/>
              </a:pPr>
              <a:t>21/04/2011</a:t>
            </a:fld>
            <a:endParaRPr lang="fr-CA"/>
          </a:p>
        </p:txBody>
      </p:sp>
      <p:sp>
        <p:nvSpPr>
          <p:cNvPr id="6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7B56AD-B28C-4616-864C-2FE9D0B0EF18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68300" y="0"/>
            <a:ext cx="8777288" cy="187801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Connecteur droit 5"/>
          <p:cNvCxnSpPr/>
          <p:nvPr/>
        </p:nvCxnSpPr>
        <p:spPr>
          <a:xfrm flipV="1">
            <a:off x="363538" y="1884363"/>
            <a:ext cx="8782050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e 19"/>
          <p:cNvGrpSpPr>
            <a:grpSpLocks/>
          </p:cNvGrpSpPr>
          <p:nvPr/>
        </p:nvGrpSpPr>
        <p:grpSpPr bwMode="auto">
          <a:xfrm rot="5400000">
            <a:off x="8515351" y="1219200"/>
            <a:ext cx="131762" cy="128587"/>
            <a:chOff x="6668087" y="1297746"/>
            <a:chExt cx="161840" cy="156602"/>
          </a:xfrm>
        </p:grpSpPr>
        <p:cxnSp>
          <p:nvCxnSpPr>
            <p:cNvPr id="8" name="Connecteur droit 7"/>
            <p:cNvCxnSpPr/>
            <p:nvPr/>
          </p:nvCxnSpPr>
          <p:spPr>
            <a:xfrm rot="16200000">
              <a:off x="6663593" y="1279041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necteur droit 8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necteur droit 9"/>
            <p:cNvCxnSpPr/>
            <p:nvPr/>
          </p:nvCxnSpPr>
          <p:spPr>
            <a:xfrm rot="5400000" flipH="1">
              <a:off x="6744513" y="1278066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e 25"/>
          <p:cNvGrpSpPr>
            <a:grpSpLocks/>
          </p:cNvGrpSpPr>
          <p:nvPr/>
        </p:nvGrpSpPr>
        <p:grpSpPr bwMode="auto">
          <a:xfrm rot="5400000">
            <a:off x="8667751" y="1371600"/>
            <a:ext cx="131762" cy="128587"/>
            <a:chOff x="6668087" y="1297746"/>
            <a:chExt cx="161840" cy="156602"/>
          </a:xfrm>
        </p:grpSpPr>
        <p:cxnSp>
          <p:nvCxnSpPr>
            <p:cNvPr id="12" name="Connecteur droit 11"/>
            <p:cNvCxnSpPr/>
            <p:nvPr/>
          </p:nvCxnSpPr>
          <p:spPr>
            <a:xfrm rot="16200000">
              <a:off x="6663593" y="1279041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necteur droit 12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necteur droit 13"/>
            <p:cNvCxnSpPr/>
            <p:nvPr/>
          </p:nvCxnSpPr>
          <p:spPr>
            <a:xfrm rot="5400000" flipH="1">
              <a:off x="6744513" y="1278066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e 29"/>
          <p:cNvGrpSpPr>
            <a:grpSpLocks/>
          </p:cNvGrpSpPr>
          <p:nvPr/>
        </p:nvGrpSpPr>
        <p:grpSpPr bwMode="auto">
          <a:xfrm rot="5400000">
            <a:off x="8320087" y="1474788"/>
            <a:ext cx="131763" cy="128588"/>
            <a:chOff x="6668087" y="1297746"/>
            <a:chExt cx="161840" cy="156602"/>
          </a:xfrm>
        </p:grpSpPr>
        <p:cxnSp>
          <p:nvCxnSpPr>
            <p:cNvPr id="16" name="Connecteur droit 15"/>
            <p:cNvCxnSpPr/>
            <p:nvPr/>
          </p:nvCxnSpPr>
          <p:spPr>
            <a:xfrm rot="16200000">
              <a:off x="6663592" y="1279040"/>
              <a:ext cx="88934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necteur droit 16"/>
            <p:cNvCxnSpPr/>
            <p:nvPr/>
          </p:nvCxnSpPr>
          <p:spPr>
            <a:xfrm rot="16200000" flipV="1">
              <a:off x="6685198" y="1391513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necteur droit 17"/>
            <p:cNvCxnSpPr/>
            <p:nvPr/>
          </p:nvCxnSpPr>
          <p:spPr>
            <a:xfrm rot="5400000" flipH="1">
              <a:off x="6744512" y="1278065"/>
              <a:ext cx="88934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r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fr-FR" noProof="0" smtClean="0"/>
              <a:t>Cliquez sur l'icône pour ajouter une image</a:t>
            </a:r>
            <a:endParaRPr lang="en-US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9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477000" y="55563"/>
            <a:ext cx="21336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2238380-E06A-4A4F-AD5C-BC2782FA02D1}" type="datetimeFigureOut">
              <a:rPr lang="fr-FR"/>
              <a:pPr>
                <a:defRPr/>
              </a:pPr>
              <a:t>21/04/2011</a:t>
            </a:fld>
            <a:endParaRPr lang="fr-CA"/>
          </a:p>
        </p:txBody>
      </p:sp>
      <p:sp>
        <p:nvSpPr>
          <p:cNvPr id="20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914400" y="55563"/>
            <a:ext cx="55626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fr-CA"/>
          </a:p>
        </p:txBody>
      </p:sp>
      <p:sp>
        <p:nvSpPr>
          <p:cNvPr id="21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610600" y="55563"/>
            <a:ext cx="4572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B172AAA-9839-427A-92B0-8F596162AE61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914400" y="512763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1036" name="Espace réservé du texte 12"/>
          <p:cNvSpPr>
            <a:spLocks noGrp="1"/>
          </p:cNvSpPr>
          <p:nvPr>
            <p:ph type="body" idx="1"/>
          </p:nvPr>
        </p:nvSpPr>
        <p:spPr bwMode="auto">
          <a:xfrm>
            <a:off x="914400" y="178435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smtClean="0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7E7800F4-6763-4E32-895F-3C09FC42B412}" type="datetimeFigureOut">
              <a:rPr lang="fr-FR"/>
              <a:pPr>
                <a:defRPr/>
              </a:pPr>
              <a:t>21/04/2011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fr-CA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32A04B2D-D766-45C0-B4FA-8A596227C691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81" r:id="rId1"/>
    <p:sldLayoutId id="2147483882" r:id="rId2"/>
    <p:sldLayoutId id="2147483883" r:id="rId3"/>
    <p:sldLayoutId id="2147483884" r:id="rId4"/>
    <p:sldLayoutId id="2147483885" r:id="rId5"/>
    <p:sldLayoutId id="2147483877" r:id="rId6"/>
    <p:sldLayoutId id="2147483886" r:id="rId7"/>
    <p:sldLayoutId id="2147483878" r:id="rId8"/>
    <p:sldLayoutId id="2147483887" r:id="rId9"/>
    <p:sldLayoutId id="2147483879" r:id="rId10"/>
    <p:sldLayoutId id="214748388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 spc="-100">
          <a:solidFill>
            <a:srgbClr val="C1EEF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9pPr>
      <a:extLst/>
    </p:titleStyle>
    <p:bodyStyle>
      <a:lvl1pPr marL="411163" indent="-342900" algn="l" rtl="0" eaLnBrk="0" fontAlgn="base" hangingPunct="0">
        <a:spcBef>
          <a:spcPts val="700"/>
        </a:spcBef>
        <a:spcAft>
          <a:spcPct val="0"/>
        </a:spcAft>
        <a:buClr>
          <a:schemeClr val="tx2"/>
        </a:buClr>
        <a:buSzPct val="95000"/>
        <a:buFont typeface="Wingdings" pitchFamily="2" charset="2"/>
        <a:buChar char="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39775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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0475" indent="-228600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Font typeface="Wingdings 3" pitchFamily="18" charset="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138" indent="-209550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creativecommons.org/licenses/by-nc-sa/2.5/ca/" TargetMode="Externa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spip.fgamonteregie.qc.ca/" TargetMode="External"/><Relationship Id="rId2" Type="http://schemas.openxmlformats.org/officeDocument/2006/relationships/hyperlink" Target="http://www.ccdmd.qc.ca/correspo/Corr16-2/Clavardage.html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www.diigo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rire.ctreq.qc.ca/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spip.fgamonteregie.qc.ca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PartageonsNotreCreativite copy"/>
          <p:cNvPicPr>
            <a:picLocks noChangeAspect="1" noChangeArrowheads="1"/>
          </p:cNvPicPr>
          <p:nvPr/>
        </p:nvPicPr>
        <p:blipFill>
          <a:blip r:embed="rId3" cstate="print"/>
          <a:srcRect b="14815"/>
          <a:stretch>
            <a:fillRect/>
          </a:stretch>
        </p:blipFill>
        <p:spPr bwMode="auto">
          <a:xfrm>
            <a:off x="428625" y="0"/>
            <a:ext cx="1706563" cy="164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9" name="Espace réservé du contenu 8" descr="LOGO_RECIT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15250" y="214313"/>
            <a:ext cx="1281113" cy="1017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0" name="Image 5" descr="license.img"/>
          <p:cNvPicPr>
            <a:picLocks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0063" y="6357938"/>
            <a:ext cx="804862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2" name="ZoneTexte 6"/>
          <p:cNvSpPr txBox="1">
            <a:spLocks noChangeArrowheads="1"/>
          </p:cNvSpPr>
          <p:nvPr/>
        </p:nvSpPr>
        <p:spPr bwMode="auto">
          <a:xfrm>
            <a:off x="1285875" y="6381750"/>
            <a:ext cx="6143625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fr-CA" sz="1050" dirty="0">
                <a:solidFill>
                  <a:schemeClr val="bg1"/>
                </a:solidFill>
              </a:rPr>
              <a:t>Cette création est mise à disposition sous un </a:t>
            </a:r>
            <a:r>
              <a:rPr lang="fr-CA" sz="1050" dirty="0">
                <a:solidFill>
                  <a:schemeClr val="bg1"/>
                </a:solidFill>
                <a:hlinkClick r:id="rId6"/>
              </a:rPr>
              <a:t>contrat </a:t>
            </a:r>
            <a:r>
              <a:rPr lang="fr-CA" sz="1050" dirty="0" err="1">
                <a:solidFill>
                  <a:schemeClr val="bg1"/>
                </a:solidFill>
                <a:hlinkClick r:id="rId6"/>
              </a:rPr>
              <a:t>Creative</a:t>
            </a:r>
            <a:r>
              <a:rPr lang="fr-CA" sz="1050" dirty="0">
                <a:solidFill>
                  <a:schemeClr val="bg1"/>
                </a:solidFill>
                <a:hlinkClick r:id="rId6"/>
              </a:rPr>
              <a:t> Commons</a:t>
            </a:r>
            <a:r>
              <a:rPr lang="fr-CA" sz="1050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67544" y="1124744"/>
            <a:ext cx="7772400" cy="72008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fr-CA" dirty="0" smtClean="0">
                <a:solidFill>
                  <a:schemeClr val="bg1"/>
                </a:solidFill>
              </a:rPr>
              <a:t>Atelier 4116</a:t>
            </a:r>
            <a:endParaRPr lang="fr-CA" sz="1800" dirty="0">
              <a:solidFill>
                <a:schemeClr val="bg1"/>
              </a:solidFill>
            </a:endParaRPr>
          </a:p>
        </p:txBody>
      </p:sp>
      <p:sp>
        <p:nvSpPr>
          <p:cNvPr id="9223" name="ZoneTexte 7"/>
          <p:cNvSpPr txBox="1">
            <a:spLocks noChangeArrowheads="1"/>
          </p:cNvSpPr>
          <p:nvPr/>
        </p:nvSpPr>
        <p:spPr bwMode="auto">
          <a:xfrm>
            <a:off x="1420275" y="3933825"/>
            <a:ext cx="6316152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CA" sz="4000" dirty="0" smtClean="0">
                <a:solidFill>
                  <a:schemeClr val="bg1"/>
                </a:solidFill>
              </a:rPr>
              <a:t>Une évolution des services</a:t>
            </a:r>
            <a:br>
              <a:rPr lang="fr-CA" sz="4000" dirty="0" smtClean="0">
                <a:solidFill>
                  <a:schemeClr val="bg1"/>
                </a:solidFill>
              </a:rPr>
            </a:br>
            <a:r>
              <a:rPr lang="fr-CA" sz="4000" dirty="0" smtClean="0">
                <a:solidFill>
                  <a:schemeClr val="bg1"/>
                </a:solidFill>
              </a:rPr>
              <a:t>de signets partagés</a:t>
            </a:r>
            <a:endParaRPr lang="fr-CA" sz="4000" dirty="0">
              <a:solidFill>
                <a:schemeClr val="bg1"/>
              </a:solidFill>
            </a:endParaRPr>
          </a:p>
        </p:txBody>
      </p:sp>
      <p:pic>
        <p:nvPicPr>
          <p:cNvPr id="9224" name="Image 8" descr="Diigo-logo.jpg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457450" y="2060575"/>
            <a:ext cx="4202113" cy="193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5" name="ZoneTexte 9"/>
          <p:cNvSpPr txBox="1">
            <a:spLocks noChangeArrowheads="1"/>
          </p:cNvSpPr>
          <p:nvPr/>
        </p:nvSpPr>
        <p:spPr bwMode="auto">
          <a:xfrm>
            <a:off x="2411413" y="5516563"/>
            <a:ext cx="431482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CA">
                <a:solidFill>
                  <a:srgbClr val="0070C0"/>
                </a:solidFill>
              </a:rPr>
              <a:t>Laurent Demers, FGA Montérégie</a:t>
            </a:r>
          </a:p>
          <a:p>
            <a:r>
              <a:rPr lang="fr-CA">
                <a:solidFill>
                  <a:srgbClr val="0070C0"/>
                </a:solidFill>
              </a:rPr>
              <a:t>Stéphane Lavoie, Récit FGA Montérégie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ZoneTexte 7"/>
          <p:cNvSpPr txBox="1">
            <a:spLocks noChangeArrowheads="1"/>
          </p:cNvSpPr>
          <p:nvPr/>
        </p:nvSpPr>
        <p:spPr bwMode="auto">
          <a:xfrm>
            <a:off x="468313" y="1989138"/>
            <a:ext cx="2157412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CA" sz="2400"/>
              <a:t>Capture d’écran</a:t>
            </a:r>
          </a:p>
          <a:p>
            <a:r>
              <a:rPr lang="fr-CA" sz="2400"/>
              <a:t>Images</a:t>
            </a:r>
          </a:p>
        </p:txBody>
      </p:sp>
      <p:sp>
        <p:nvSpPr>
          <p:cNvPr id="18435" name="Rectangle 8"/>
          <p:cNvSpPr>
            <a:spLocks noChangeArrowheads="1"/>
          </p:cNvSpPr>
          <p:nvPr/>
        </p:nvSpPr>
        <p:spPr bwMode="auto">
          <a:xfrm>
            <a:off x="539750" y="3213100"/>
            <a:ext cx="7056438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CA">
                <a:hlinkClick r:id="rId2"/>
              </a:rPr>
              <a:t>http://www.ccdmd.qc.ca/correspo/Corr16-2/Clavardage.html</a:t>
            </a:r>
            <a:endParaRPr lang="fr-CA"/>
          </a:p>
          <a:p>
            <a:endParaRPr lang="fr-CA"/>
          </a:p>
          <a:p>
            <a:r>
              <a:rPr lang="fr-CA">
                <a:hlinkClick r:id="rId3"/>
              </a:rPr>
              <a:t>http://spip.fgamonteregie.qc.ca/</a:t>
            </a:r>
            <a:endParaRPr lang="fr-CA"/>
          </a:p>
          <a:p>
            <a:endParaRPr lang="fr-CA"/>
          </a:p>
          <a:p>
            <a:endParaRPr lang="fr-CA"/>
          </a:p>
          <a:p>
            <a:endParaRPr lang="fr-CA"/>
          </a:p>
        </p:txBody>
      </p:sp>
      <p:grpSp>
        <p:nvGrpSpPr>
          <p:cNvPr id="18436" name="Groupe 5"/>
          <p:cNvGrpSpPr>
            <a:grpSpLocks/>
          </p:cNvGrpSpPr>
          <p:nvPr/>
        </p:nvGrpSpPr>
        <p:grpSpPr bwMode="auto">
          <a:xfrm>
            <a:off x="323850" y="44450"/>
            <a:ext cx="7483475" cy="1412875"/>
            <a:chOff x="323528" y="44624"/>
            <a:chExt cx="7484368" cy="1412776"/>
          </a:xfrm>
        </p:grpSpPr>
        <p:sp>
          <p:nvSpPr>
            <p:cNvPr id="10" name="Titre 1"/>
            <p:cNvSpPr txBox="1">
              <a:spLocks/>
            </p:cNvSpPr>
            <p:nvPr/>
          </p:nvSpPr>
          <p:spPr>
            <a:xfrm>
              <a:off x="1835008" y="44624"/>
              <a:ext cx="5972888" cy="1412776"/>
            </a:xfrm>
            <a:prstGeom prst="rect">
              <a:avLst/>
            </a:prstGeom>
          </p:spPr>
          <p:txBody>
            <a:bodyPr/>
            <a:lstStyle/>
            <a:p>
              <a:pPr eaLnBrk="0" hangingPunct="0">
                <a:defRPr/>
              </a:pPr>
              <a:r>
                <a:rPr lang="en-CA" sz="4000" spc="-100" dirty="0">
                  <a:solidFill>
                    <a:srgbClr val="C1EEFF"/>
                  </a:solidFill>
                  <a:latin typeface="+mj-lt"/>
                  <a:ea typeface="+mj-ea"/>
                  <a:cs typeface="+mj-cs"/>
                </a:rPr>
                <a:t>Un service </a:t>
              </a:r>
              <a:r>
                <a:rPr lang="en-CA" sz="4000" spc="-100" dirty="0" err="1">
                  <a:solidFill>
                    <a:srgbClr val="C1EEFF"/>
                  </a:solidFill>
                  <a:latin typeface="+mj-lt"/>
                  <a:ea typeface="+mj-ea"/>
                  <a:cs typeface="+mj-cs"/>
                </a:rPr>
                <a:t>étendu</a:t>
              </a:r>
              <a:r>
                <a:rPr lang="en-CA" sz="4000" spc="-100" dirty="0">
                  <a:solidFill>
                    <a:srgbClr val="C1EEFF"/>
                  </a:solidFill>
                  <a:latin typeface="+mj-lt"/>
                  <a:ea typeface="+mj-ea"/>
                  <a:cs typeface="+mj-cs"/>
                </a:rPr>
                <a:t/>
              </a:r>
              <a:br>
                <a:rPr lang="en-CA" sz="4000" spc="-100" dirty="0">
                  <a:solidFill>
                    <a:srgbClr val="C1EEFF"/>
                  </a:solidFill>
                  <a:latin typeface="+mj-lt"/>
                  <a:ea typeface="+mj-ea"/>
                  <a:cs typeface="+mj-cs"/>
                </a:rPr>
              </a:br>
              <a:r>
                <a:rPr lang="en-CA" sz="4000" spc="-100" dirty="0">
                  <a:solidFill>
                    <a:srgbClr val="C1EEFF"/>
                  </a:solidFill>
                  <a:latin typeface="+mj-lt"/>
                  <a:ea typeface="+mj-ea"/>
                  <a:cs typeface="+mj-cs"/>
                </a:rPr>
                <a:t>b. La </a:t>
              </a:r>
              <a:r>
                <a:rPr lang="en-CA" sz="4000" spc="-100" dirty="0" err="1">
                  <a:solidFill>
                    <a:srgbClr val="C1EEFF"/>
                  </a:solidFill>
                  <a:latin typeface="+mj-lt"/>
                  <a:ea typeface="+mj-ea"/>
                  <a:cs typeface="+mj-cs"/>
                </a:rPr>
                <a:t>barre</a:t>
              </a:r>
              <a:r>
                <a:rPr lang="en-CA" sz="4000" spc="-100" dirty="0">
                  <a:solidFill>
                    <a:srgbClr val="C1EEFF"/>
                  </a:solidFill>
                  <a:latin typeface="+mj-lt"/>
                  <a:ea typeface="+mj-ea"/>
                  <a:cs typeface="+mj-cs"/>
                </a:rPr>
                <a:t> </a:t>
              </a:r>
              <a:r>
                <a:rPr lang="en-CA" sz="4000" spc="-100" dirty="0" err="1">
                  <a:solidFill>
                    <a:srgbClr val="C1EEFF"/>
                  </a:solidFill>
                  <a:latin typeface="+mj-lt"/>
                  <a:ea typeface="+mj-ea"/>
                  <a:cs typeface="+mj-cs"/>
                </a:rPr>
                <a:t>d’outils</a:t>
              </a:r>
              <a:endParaRPr lang="fr-CA" sz="4000" spc="-100" dirty="0">
                <a:solidFill>
                  <a:srgbClr val="C1EEFF"/>
                </a:solidFill>
                <a:latin typeface="+mj-lt"/>
                <a:ea typeface="+mj-ea"/>
                <a:cs typeface="+mj-cs"/>
              </a:endParaRPr>
            </a:p>
          </p:txBody>
        </p:sp>
        <p:sp>
          <p:nvSpPr>
            <p:cNvPr id="11" name="Ruban vers le bas 10"/>
            <p:cNvSpPr/>
            <p:nvPr/>
          </p:nvSpPr>
          <p:spPr>
            <a:xfrm>
              <a:off x="323528" y="263684"/>
              <a:ext cx="1500367" cy="428595"/>
            </a:xfrm>
            <a:prstGeom prst="ribbon">
              <a:avLst/>
            </a:prstGeom>
            <a:solidFill>
              <a:schemeClr val="tx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CA" dirty="0"/>
                <a:t>2</a:t>
              </a:r>
              <a:endParaRPr lang="fr-CA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ZoneTexte 3"/>
          <p:cNvSpPr txBox="1">
            <a:spLocks noChangeArrowheads="1"/>
          </p:cNvSpPr>
          <p:nvPr/>
        </p:nvSpPr>
        <p:spPr bwMode="auto">
          <a:xfrm>
            <a:off x="468313" y="1916113"/>
            <a:ext cx="48895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CA" sz="2400"/>
              <a:t>Dossiers pour gérer les marque-pages</a:t>
            </a:r>
          </a:p>
        </p:txBody>
      </p:sp>
      <p:grpSp>
        <p:nvGrpSpPr>
          <p:cNvPr id="19459" name="Groupe 4"/>
          <p:cNvGrpSpPr>
            <a:grpSpLocks/>
          </p:cNvGrpSpPr>
          <p:nvPr/>
        </p:nvGrpSpPr>
        <p:grpSpPr bwMode="auto">
          <a:xfrm>
            <a:off x="323850" y="44450"/>
            <a:ext cx="7483475" cy="1412875"/>
            <a:chOff x="323528" y="44624"/>
            <a:chExt cx="7484368" cy="1412776"/>
          </a:xfrm>
        </p:grpSpPr>
        <p:sp>
          <p:nvSpPr>
            <p:cNvPr id="6" name="Titre 1"/>
            <p:cNvSpPr txBox="1">
              <a:spLocks/>
            </p:cNvSpPr>
            <p:nvPr/>
          </p:nvSpPr>
          <p:spPr>
            <a:xfrm>
              <a:off x="1835008" y="44624"/>
              <a:ext cx="5972888" cy="1412776"/>
            </a:xfrm>
            <a:prstGeom prst="rect">
              <a:avLst/>
            </a:prstGeom>
          </p:spPr>
          <p:txBody>
            <a:bodyPr/>
            <a:lstStyle/>
            <a:p>
              <a:pPr eaLnBrk="0" hangingPunct="0">
                <a:defRPr/>
              </a:pPr>
              <a:r>
                <a:rPr lang="en-CA" sz="4000" spc="-100" dirty="0">
                  <a:solidFill>
                    <a:srgbClr val="C1EEFF"/>
                  </a:solidFill>
                  <a:latin typeface="+mj-lt"/>
                  <a:ea typeface="+mj-ea"/>
                  <a:cs typeface="+mj-cs"/>
                </a:rPr>
                <a:t>Un service </a:t>
              </a:r>
              <a:r>
                <a:rPr lang="en-CA" sz="4000" spc="-100" dirty="0" err="1">
                  <a:solidFill>
                    <a:srgbClr val="C1EEFF"/>
                  </a:solidFill>
                  <a:latin typeface="+mj-lt"/>
                  <a:ea typeface="+mj-ea"/>
                  <a:cs typeface="+mj-cs"/>
                </a:rPr>
                <a:t>étendu</a:t>
              </a:r>
              <a:r>
                <a:rPr lang="en-CA" sz="4000" spc="-100" dirty="0">
                  <a:solidFill>
                    <a:srgbClr val="C1EEFF"/>
                  </a:solidFill>
                  <a:latin typeface="+mj-lt"/>
                  <a:ea typeface="+mj-ea"/>
                  <a:cs typeface="+mj-cs"/>
                </a:rPr>
                <a:t/>
              </a:r>
              <a:br>
                <a:rPr lang="en-CA" sz="4000" spc="-100" dirty="0">
                  <a:solidFill>
                    <a:srgbClr val="C1EEFF"/>
                  </a:solidFill>
                  <a:latin typeface="+mj-lt"/>
                  <a:ea typeface="+mj-ea"/>
                  <a:cs typeface="+mj-cs"/>
                </a:rPr>
              </a:br>
              <a:r>
                <a:rPr lang="en-CA" sz="4000" spc="-100" dirty="0">
                  <a:solidFill>
                    <a:srgbClr val="C1EEFF"/>
                  </a:solidFill>
                  <a:latin typeface="+mj-lt"/>
                  <a:ea typeface="+mj-ea"/>
                  <a:cs typeface="+mj-cs"/>
                </a:rPr>
                <a:t>b. La </a:t>
              </a:r>
              <a:r>
                <a:rPr lang="en-CA" sz="4000" spc="-100" dirty="0" err="1">
                  <a:solidFill>
                    <a:srgbClr val="C1EEFF"/>
                  </a:solidFill>
                  <a:latin typeface="+mj-lt"/>
                  <a:ea typeface="+mj-ea"/>
                  <a:cs typeface="+mj-cs"/>
                </a:rPr>
                <a:t>barre</a:t>
              </a:r>
              <a:r>
                <a:rPr lang="en-CA" sz="4000" spc="-100" dirty="0">
                  <a:solidFill>
                    <a:srgbClr val="C1EEFF"/>
                  </a:solidFill>
                  <a:latin typeface="+mj-lt"/>
                  <a:ea typeface="+mj-ea"/>
                  <a:cs typeface="+mj-cs"/>
                </a:rPr>
                <a:t> </a:t>
              </a:r>
              <a:r>
                <a:rPr lang="en-CA" sz="4000" spc="-100" dirty="0" err="1">
                  <a:solidFill>
                    <a:srgbClr val="C1EEFF"/>
                  </a:solidFill>
                  <a:latin typeface="+mj-lt"/>
                  <a:ea typeface="+mj-ea"/>
                  <a:cs typeface="+mj-cs"/>
                </a:rPr>
                <a:t>d’outils</a:t>
              </a:r>
              <a:endParaRPr lang="fr-CA" sz="4000" spc="-100" dirty="0">
                <a:solidFill>
                  <a:srgbClr val="C1EEFF"/>
                </a:solidFill>
                <a:latin typeface="+mj-lt"/>
                <a:ea typeface="+mj-ea"/>
                <a:cs typeface="+mj-cs"/>
              </a:endParaRPr>
            </a:p>
          </p:txBody>
        </p:sp>
        <p:sp>
          <p:nvSpPr>
            <p:cNvPr id="7" name="Ruban vers le bas 6"/>
            <p:cNvSpPr/>
            <p:nvPr/>
          </p:nvSpPr>
          <p:spPr>
            <a:xfrm>
              <a:off x="323528" y="263684"/>
              <a:ext cx="1500367" cy="428595"/>
            </a:xfrm>
            <a:prstGeom prst="ribbon">
              <a:avLst/>
            </a:prstGeom>
            <a:solidFill>
              <a:schemeClr val="tx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fr-CA" dirty="0"/>
                <a:t>2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2" name="Groupe 3"/>
          <p:cNvGrpSpPr>
            <a:grpSpLocks/>
          </p:cNvGrpSpPr>
          <p:nvPr/>
        </p:nvGrpSpPr>
        <p:grpSpPr bwMode="auto">
          <a:xfrm>
            <a:off x="323850" y="44450"/>
            <a:ext cx="7483475" cy="792163"/>
            <a:chOff x="323528" y="44624"/>
            <a:chExt cx="7484368" cy="792088"/>
          </a:xfrm>
        </p:grpSpPr>
        <p:sp>
          <p:nvSpPr>
            <p:cNvPr id="5" name="Titre 1"/>
            <p:cNvSpPr txBox="1">
              <a:spLocks/>
            </p:cNvSpPr>
            <p:nvPr/>
          </p:nvSpPr>
          <p:spPr>
            <a:xfrm>
              <a:off x="1835008" y="44624"/>
              <a:ext cx="5972888" cy="792088"/>
            </a:xfrm>
            <a:prstGeom prst="rect">
              <a:avLst/>
            </a:prstGeom>
          </p:spPr>
          <p:txBody>
            <a:bodyPr/>
            <a:lstStyle/>
            <a:p>
              <a:pPr eaLnBrk="0" hangingPunct="0">
                <a:defRPr/>
              </a:pPr>
              <a:r>
                <a:rPr lang="en-CA" sz="4000" spc="-100" dirty="0">
                  <a:solidFill>
                    <a:srgbClr val="C1EEFF"/>
                  </a:solidFill>
                  <a:latin typeface="+mj-lt"/>
                  <a:ea typeface="+mj-ea"/>
                  <a:cs typeface="+mj-cs"/>
                </a:rPr>
                <a:t>Un service social</a:t>
              </a:r>
              <a:endParaRPr lang="fr-CA" sz="4000" spc="-100" dirty="0">
                <a:solidFill>
                  <a:srgbClr val="C1EEFF"/>
                </a:solidFill>
                <a:latin typeface="+mj-lt"/>
                <a:ea typeface="+mj-ea"/>
                <a:cs typeface="+mj-cs"/>
              </a:endParaRPr>
            </a:p>
          </p:txBody>
        </p:sp>
        <p:sp>
          <p:nvSpPr>
            <p:cNvPr id="6" name="Ruban vers le bas 5"/>
            <p:cNvSpPr/>
            <p:nvPr/>
          </p:nvSpPr>
          <p:spPr>
            <a:xfrm>
              <a:off x="323528" y="263678"/>
              <a:ext cx="1500367" cy="428584"/>
            </a:xfrm>
            <a:prstGeom prst="ribbon">
              <a:avLst/>
            </a:prstGeom>
            <a:solidFill>
              <a:schemeClr val="tx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CA" dirty="0"/>
                <a:t>3</a:t>
              </a:r>
              <a:endParaRPr lang="fr-CA" dirty="0"/>
            </a:p>
          </p:txBody>
        </p:sp>
      </p:grpSp>
      <p:sp>
        <p:nvSpPr>
          <p:cNvPr id="7" name="Espace réservé du contenu 2"/>
          <p:cNvSpPr txBox="1">
            <a:spLocks/>
          </p:cNvSpPr>
          <p:nvPr/>
        </p:nvSpPr>
        <p:spPr>
          <a:xfrm>
            <a:off x="323850" y="981075"/>
            <a:ext cx="7772400" cy="4572000"/>
          </a:xfrm>
          <a:prstGeom prst="rect">
            <a:avLst/>
          </a:prstGeom>
        </p:spPr>
        <p:txBody>
          <a:bodyPr/>
          <a:lstStyle/>
          <a:p>
            <a:pPr marL="411163" indent="-342900" eaLnBrk="0" hangingPunct="0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Char char=""/>
              <a:defRPr/>
            </a:pPr>
            <a:r>
              <a:rPr lang="fr-CA" sz="3000" dirty="0">
                <a:latin typeface="+mn-lt"/>
                <a:cs typeface="+mn-cs"/>
              </a:rPr>
              <a:t>Fureter dans les signets des autres pour</a:t>
            </a:r>
          </a:p>
          <a:p>
            <a:pPr marL="868363" lvl="1" indent="-342900" eaLnBrk="0" hangingPunct="0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Char char=""/>
              <a:defRPr/>
            </a:pPr>
            <a:r>
              <a:rPr lang="fr-CA" sz="3000" dirty="0">
                <a:latin typeface="+mn-lt"/>
                <a:cs typeface="+mn-cs"/>
              </a:rPr>
              <a:t>Les commenter</a:t>
            </a:r>
          </a:p>
          <a:p>
            <a:pPr marL="868363" lvl="1" indent="-342900" eaLnBrk="0" hangingPunct="0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Char char=""/>
              <a:defRPr/>
            </a:pPr>
            <a:r>
              <a:rPr lang="fr-CA" sz="3000" dirty="0">
                <a:latin typeface="+mn-lt"/>
                <a:cs typeface="+mn-cs"/>
              </a:rPr>
              <a:t>Les apprécier</a:t>
            </a:r>
          </a:p>
          <a:p>
            <a:pPr marL="868363" lvl="1" indent="-342900" eaLnBrk="0" hangingPunct="0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Char char=""/>
              <a:defRPr/>
            </a:pPr>
            <a:r>
              <a:rPr lang="fr-CA" sz="3000" dirty="0">
                <a:latin typeface="+mn-lt"/>
                <a:cs typeface="+mn-cs"/>
              </a:rPr>
              <a:t>Les sauvegarder</a:t>
            </a:r>
          </a:p>
          <a:p>
            <a:pPr marL="868363" lvl="1" indent="-342900" eaLnBrk="0" hangingPunct="0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Char char=""/>
              <a:defRPr/>
            </a:pPr>
            <a:endParaRPr lang="fr-CA" sz="3000" dirty="0">
              <a:latin typeface="+mn-lt"/>
              <a:cs typeface="+mn-cs"/>
            </a:endParaRPr>
          </a:p>
          <a:p>
            <a:pPr marL="868363" lvl="1" indent="-342900" eaLnBrk="0" hangingPunct="0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Char char=""/>
              <a:defRPr/>
            </a:pPr>
            <a:endParaRPr lang="fr-CA" sz="3000" dirty="0">
              <a:latin typeface="+mn-lt"/>
              <a:cs typeface="+mn-cs"/>
            </a:endParaRPr>
          </a:p>
          <a:p>
            <a:pPr marL="411163" indent="-342900" eaLnBrk="0" hangingPunct="0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Char char=""/>
              <a:defRPr/>
            </a:pPr>
            <a:r>
              <a:rPr lang="fr-CA" sz="3000" b="1" dirty="0">
                <a:latin typeface="+mn-lt"/>
                <a:cs typeface="+mn-cs"/>
              </a:rPr>
              <a:t>Voir la page Meta Diigo</a:t>
            </a:r>
            <a:endParaRPr lang="fr-CA" sz="3000" dirty="0">
              <a:latin typeface="+mn-lt"/>
              <a:cs typeface="+mn-cs"/>
            </a:endParaRPr>
          </a:p>
          <a:p>
            <a:pPr marL="411163" indent="-342900" eaLnBrk="0" hangingPunct="0">
              <a:spcBef>
                <a:spcPts val="700"/>
              </a:spcBef>
              <a:buClr>
                <a:schemeClr val="tx2"/>
              </a:buClr>
              <a:buSzPct val="95000"/>
              <a:defRPr/>
            </a:pPr>
            <a:endParaRPr lang="fr-CA" sz="3000" i="1" dirty="0">
              <a:latin typeface="+mn-lt"/>
              <a:cs typeface="+mn-cs"/>
            </a:endParaRPr>
          </a:p>
          <a:p>
            <a:pPr marL="411163" indent="-342900" eaLnBrk="0" hangingPunct="0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Char char=""/>
              <a:defRPr/>
            </a:pPr>
            <a:endParaRPr lang="fr-CA" sz="3000" dirty="0">
              <a:latin typeface="+mn-lt"/>
              <a:cs typeface="+mn-cs"/>
            </a:endParaRPr>
          </a:p>
        </p:txBody>
      </p:sp>
      <p:pic>
        <p:nvPicPr>
          <p:cNvPr id="20484" name="Picture 2" descr="C:\Users\stephane_lavoie\Pictures\Screenpresso\2011-04-14 06h16_34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22613" y="3141663"/>
            <a:ext cx="541020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6" name="Groupe 3"/>
          <p:cNvGrpSpPr>
            <a:grpSpLocks/>
          </p:cNvGrpSpPr>
          <p:nvPr/>
        </p:nvGrpSpPr>
        <p:grpSpPr bwMode="auto">
          <a:xfrm>
            <a:off x="323850" y="188913"/>
            <a:ext cx="7412038" cy="792162"/>
            <a:chOff x="323528" y="188640"/>
            <a:chExt cx="7412360" cy="792088"/>
          </a:xfrm>
        </p:grpSpPr>
        <p:sp>
          <p:nvSpPr>
            <p:cNvPr id="5" name="Titre 1"/>
            <p:cNvSpPr txBox="1">
              <a:spLocks/>
            </p:cNvSpPr>
            <p:nvPr/>
          </p:nvSpPr>
          <p:spPr>
            <a:xfrm>
              <a:off x="1763454" y="188640"/>
              <a:ext cx="5972434" cy="792088"/>
            </a:xfrm>
            <a:prstGeom prst="rect">
              <a:avLst/>
            </a:prstGeom>
          </p:spPr>
          <p:txBody>
            <a:bodyPr/>
            <a:lstStyle/>
            <a:p>
              <a:pPr eaLnBrk="0" hangingPunct="0">
                <a:defRPr/>
              </a:pPr>
              <a:r>
                <a:rPr lang="en-CA" sz="3200" spc="-100" dirty="0">
                  <a:solidFill>
                    <a:srgbClr val="C1EEFF"/>
                  </a:solidFill>
                  <a:latin typeface="+mj-lt"/>
                  <a:ea typeface="+mj-ea"/>
                  <a:cs typeface="+mj-cs"/>
                </a:rPr>
                <a:t>Un service pour </a:t>
              </a:r>
              <a:r>
                <a:rPr lang="en-CA" sz="3200" spc="-100" dirty="0" err="1">
                  <a:solidFill>
                    <a:srgbClr val="C1EEFF"/>
                  </a:solidFill>
                  <a:latin typeface="+mj-lt"/>
                  <a:ea typeface="+mj-ea"/>
                  <a:cs typeface="+mj-cs"/>
                </a:rPr>
                <a:t>l’éducation</a:t>
              </a:r>
              <a:endParaRPr lang="fr-CA" sz="3200" spc="-100" dirty="0">
                <a:solidFill>
                  <a:srgbClr val="C1EEFF"/>
                </a:solidFill>
                <a:latin typeface="+mj-lt"/>
                <a:ea typeface="+mj-ea"/>
                <a:cs typeface="+mj-cs"/>
              </a:endParaRPr>
            </a:p>
          </p:txBody>
        </p:sp>
        <p:sp>
          <p:nvSpPr>
            <p:cNvPr id="6" name="Ruban vers le bas 5"/>
            <p:cNvSpPr/>
            <p:nvPr/>
          </p:nvSpPr>
          <p:spPr>
            <a:xfrm>
              <a:off x="323528" y="264833"/>
              <a:ext cx="1500253" cy="428585"/>
            </a:xfrm>
            <a:prstGeom prst="ribbon">
              <a:avLst/>
            </a:prstGeom>
            <a:solidFill>
              <a:schemeClr val="tx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CA" dirty="0"/>
                <a:t>4</a:t>
              </a:r>
              <a:endParaRPr lang="fr-CA" dirty="0"/>
            </a:p>
          </p:txBody>
        </p:sp>
      </p:grpSp>
      <p:sp>
        <p:nvSpPr>
          <p:cNvPr id="7" name="Espace réservé du contenu 2"/>
          <p:cNvSpPr txBox="1">
            <a:spLocks/>
          </p:cNvSpPr>
          <p:nvPr/>
        </p:nvSpPr>
        <p:spPr>
          <a:xfrm>
            <a:off x="323850" y="1377950"/>
            <a:ext cx="7772400" cy="4572000"/>
          </a:xfrm>
          <a:prstGeom prst="rect">
            <a:avLst/>
          </a:prstGeom>
        </p:spPr>
        <p:txBody>
          <a:bodyPr/>
          <a:lstStyle/>
          <a:p>
            <a:pPr marL="411163" indent="-342900" eaLnBrk="0" hangingPunct="0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Char char=""/>
              <a:defRPr/>
            </a:pPr>
            <a:r>
              <a:rPr lang="fr-CA" sz="3000" dirty="0">
                <a:latin typeface="+mn-lt"/>
                <a:cs typeface="+mn-cs"/>
              </a:rPr>
              <a:t>Devenir un </a:t>
            </a:r>
            <a:r>
              <a:rPr lang="fr-CA" sz="3000" i="1" dirty="0">
                <a:latin typeface="+mn-lt"/>
                <a:cs typeface="+mn-cs"/>
              </a:rPr>
              <a:t>Diigo </a:t>
            </a:r>
            <a:r>
              <a:rPr lang="fr-CA" sz="3000" i="1" dirty="0" err="1">
                <a:latin typeface="+mn-lt"/>
                <a:cs typeface="+mn-cs"/>
              </a:rPr>
              <a:t>educator</a:t>
            </a:r>
            <a:r>
              <a:rPr lang="fr-CA" sz="3000" i="1" dirty="0">
                <a:latin typeface="+mn-lt"/>
                <a:cs typeface="+mn-cs"/>
              </a:rPr>
              <a:t> </a:t>
            </a:r>
            <a:r>
              <a:rPr lang="fr-CA" sz="3000" dirty="0">
                <a:latin typeface="+mn-lt"/>
                <a:cs typeface="+mn-cs"/>
              </a:rPr>
              <a:t> pour</a:t>
            </a:r>
          </a:p>
          <a:p>
            <a:pPr marL="411163" indent="-342900" eaLnBrk="0" hangingPunct="0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Char char=""/>
              <a:defRPr/>
            </a:pPr>
            <a:r>
              <a:rPr lang="fr-CA" sz="3000" dirty="0">
                <a:latin typeface="+mn-lt"/>
                <a:cs typeface="+mn-cs"/>
              </a:rPr>
              <a:t>Créer et gérer les comptes d’élèves</a:t>
            </a:r>
          </a:p>
          <a:p>
            <a:pPr marL="868363" lvl="1" indent="-342900" eaLnBrk="0" hangingPunct="0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Char char=""/>
              <a:defRPr/>
            </a:pPr>
            <a:r>
              <a:rPr lang="fr-CA" sz="3000" dirty="0">
                <a:latin typeface="+mn-lt"/>
                <a:cs typeface="+mn-cs"/>
              </a:rPr>
              <a:t>Création facile en lot</a:t>
            </a:r>
          </a:p>
          <a:p>
            <a:pPr marL="868363" lvl="1" indent="-342900" eaLnBrk="0" hangingPunct="0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Char char=""/>
              <a:defRPr/>
            </a:pPr>
            <a:r>
              <a:rPr lang="fr-CA" sz="3000" dirty="0">
                <a:latin typeface="+mn-lt"/>
                <a:cs typeface="+mn-cs"/>
              </a:rPr>
              <a:t>Communication limitée</a:t>
            </a:r>
          </a:p>
          <a:p>
            <a:pPr marL="411163" indent="-342900" eaLnBrk="0" hangingPunct="0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Char char=""/>
              <a:defRPr/>
            </a:pPr>
            <a:r>
              <a:rPr lang="fr-CA" sz="3200" dirty="0">
                <a:latin typeface="Arial" pitchFamily="34" charset="0"/>
                <a:cs typeface="Arial" pitchFamily="34" charset="0"/>
              </a:rPr>
              <a:t>Créer un dictionnaire de mots-clés</a:t>
            </a:r>
          </a:p>
          <a:p>
            <a:pPr marL="411163" indent="-342900" eaLnBrk="0" hangingPunct="0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Char char=""/>
              <a:defRPr/>
            </a:pPr>
            <a:endParaRPr lang="fr-CA" sz="3200" dirty="0">
              <a:latin typeface="Arial" pitchFamily="34" charset="0"/>
              <a:cs typeface="Arial" pitchFamily="34" charset="0"/>
            </a:endParaRPr>
          </a:p>
          <a:p>
            <a:pPr marL="411163" indent="-342900" eaLnBrk="0" hangingPunct="0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Char char=""/>
              <a:defRPr/>
            </a:pPr>
            <a:r>
              <a:rPr lang="fr-CA" sz="3200" dirty="0">
                <a:latin typeface="Arial" pitchFamily="34" charset="0"/>
                <a:cs typeface="Arial" pitchFamily="34" charset="0"/>
              </a:rPr>
              <a:t>www.diigo.com/education</a:t>
            </a:r>
            <a:endParaRPr lang="fr-CA" sz="3000" i="1" dirty="0">
              <a:latin typeface="+mn-lt"/>
              <a:cs typeface="+mn-cs"/>
            </a:endParaRPr>
          </a:p>
          <a:p>
            <a:pPr marL="411163" indent="-342900" eaLnBrk="0" hangingPunct="0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Char char=""/>
              <a:defRPr/>
            </a:pPr>
            <a:endParaRPr lang="fr-CA" sz="3000" dirty="0">
              <a:latin typeface="+mn-lt"/>
              <a:cs typeface="+mn-cs"/>
            </a:endParaRPr>
          </a:p>
        </p:txBody>
      </p:sp>
      <p:pic>
        <p:nvPicPr>
          <p:cNvPr id="21508" name="Image 7" descr="diigo education pioneer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77038" y="4478338"/>
            <a:ext cx="2187575" cy="226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530" name="Groupe 3"/>
          <p:cNvGrpSpPr>
            <a:grpSpLocks/>
          </p:cNvGrpSpPr>
          <p:nvPr/>
        </p:nvGrpSpPr>
        <p:grpSpPr bwMode="auto">
          <a:xfrm>
            <a:off x="323850" y="188913"/>
            <a:ext cx="7412038" cy="792162"/>
            <a:chOff x="323528" y="188640"/>
            <a:chExt cx="7412360" cy="792088"/>
          </a:xfrm>
        </p:grpSpPr>
        <p:sp>
          <p:nvSpPr>
            <p:cNvPr id="5" name="Titre 1"/>
            <p:cNvSpPr txBox="1">
              <a:spLocks/>
            </p:cNvSpPr>
            <p:nvPr/>
          </p:nvSpPr>
          <p:spPr>
            <a:xfrm>
              <a:off x="1763454" y="188640"/>
              <a:ext cx="5972434" cy="792088"/>
            </a:xfrm>
            <a:prstGeom prst="rect">
              <a:avLst/>
            </a:prstGeom>
          </p:spPr>
          <p:txBody>
            <a:bodyPr/>
            <a:lstStyle/>
            <a:p>
              <a:pPr eaLnBrk="0" hangingPunct="0">
                <a:defRPr/>
              </a:pPr>
              <a:r>
                <a:rPr lang="en-CA" sz="3200" spc="-100" dirty="0">
                  <a:solidFill>
                    <a:srgbClr val="C1EEFF"/>
                  </a:solidFill>
                  <a:latin typeface="+mj-lt"/>
                  <a:ea typeface="+mj-ea"/>
                  <a:cs typeface="+mj-cs"/>
                </a:rPr>
                <a:t>Liens et </a:t>
              </a:r>
              <a:r>
                <a:rPr lang="en-CA" sz="3200" spc="-100" dirty="0" err="1">
                  <a:solidFill>
                    <a:srgbClr val="C1EEFF"/>
                  </a:solidFill>
                  <a:latin typeface="+mj-lt"/>
                  <a:ea typeface="+mj-ea"/>
                  <a:cs typeface="+mj-cs"/>
                </a:rPr>
                <a:t>expériences</a:t>
              </a:r>
              <a:endParaRPr lang="fr-CA" sz="3200" spc="-100" dirty="0">
                <a:solidFill>
                  <a:srgbClr val="C1EEFF"/>
                </a:solidFill>
                <a:latin typeface="+mj-lt"/>
                <a:ea typeface="+mj-ea"/>
                <a:cs typeface="+mj-cs"/>
              </a:endParaRPr>
            </a:p>
          </p:txBody>
        </p:sp>
        <p:sp>
          <p:nvSpPr>
            <p:cNvPr id="6" name="Ruban vers le bas 5"/>
            <p:cNvSpPr/>
            <p:nvPr/>
          </p:nvSpPr>
          <p:spPr>
            <a:xfrm>
              <a:off x="323528" y="264833"/>
              <a:ext cx="1500253" cy="428585"/>
            </a:xfrm>
            <a:prstGeom prst="ribbon">
              <a:avLst/>
            </a:prstGeom>
            <a:solidFill>
              <a:schemeClr val="tx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CA" dirty="0"/>
                <a:t>5</a:t>
              </a:r>
              <a:endParaRPr lang="fr-CA" dirty="0"/>
            </a:p>
          </p:txBody>
        </p:sp>
      </p:grpSp>
      <p:sp>
        <p:nvSpPr>
          <p:cNvPr id="7" name="Espace réservé du contenu 2"/>
          <p:cNvSpPr txBox="1">
            <a:spLocks/>
          </p:cNvSpPr>
          <p:nvPr/>
        </p:nvSpPr>
        <p:spPr>
          <a:xfrm>
            <a:off x="914400" y="1784350"/>
            <a:ext cx="7772400" cy="4572000"/>
          </a:xfrm>
          <a:prstGeom prst="rect">
            <a:avLst/>
          </a:prstGeom>
        </p:spPr>
        <p:txBody>
          <a:bodyPr/>
          <a:lstStyle/>
          <a:p>
            <a:pPr marL="411163" indent="-342900" eaLnBrk="0" hangingPunct="0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Char char=""/>
              <a:defRPr/>
            </a:pPr>
            <a:r>
              <a:rPr lang="fr-CA" sz="3000" dirty="0">
                <a:latin typeface="+mn-lt"/>
                <a:cs typeface="+mn-cs"/>
              </a:rPr>
              <a:t>Tag </a:t>
            </a:r>
            <a:r>
              <a:rPr lang="fr-CA" sz="3000" dirty="0" err="1">
                <a:latin typeface="+mn-lt"/>
                <a:cs typeface="+mn-cs"/>
              </a:rPr>
              <a:t>rolls</a:t>
            </a:r>
            <a:endParaRPr lang="fr-CA" sz="3000" dirty="0">
              <a:latin typeface="+mn-lt"/>
              <a:cs typeface="+mn-cs"/>
            </a:endParaRPr>
          </a:p>
          <a:p>
            <a:pPr marL="411163" indent="-342900" eaLnBrk="0" hangingPunct="0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Char char=""/>
              <a:defRPr/>
            </a:pPr>
            <a:r>
              <a:rPr lang="fr-CA" sz="3000" dirty="0">
                <a:latin typeface="+mn-lt"/>
                <a:cs typeface="+mn-cs"/>
              </a:rPr>
              <a:t>Link </a:t>
            </a:r>
            <a:r>
              <a:rPr lang="fr-CA" sz="3000" dirty="0" err="1">
                <a:latin typeface="+mn-lt"/>
                <a:cs typeface="+mn-cs"/>
              </a:rPr>
              <a:t>rolls</a:t>
            </a:r>
            <a:endParaRPr lang="fr-CA" sz="3000" dirty="0">
              <a:latin typeface="+mn-lt"/>
              <a:cs typeface="+mn-cs"/>
            </a:endParaRPr>
          </a:p>
          <a:p>
            <a:pPr marL="411163" indent="-342900" eaLnBrk="0" hangingPunct="0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Char char=""/>
              <a:defRPr/>
            </a:pPr>
            <a:r>
              <a:rPr lang="fr-CA" sz="3000" dirty="0">
                <a:latin typeface="+mn-lt"/>
                <a:cs typeface="+mn-cs"/>
              </a:rPr>
              <a:t>Expériences</a:t>
            </a:r>
          </a:p>
        </p:txBody>
      </p:sp>
      <p:pic>
        <p:nvPicPr>
          <p:cNvPr id="22532" name="Picture 3" descr="C:\Users\stephane_lavoie\Pictures\Screenpresso\2011-04-14 06h37_25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638" y="1916113"/>
            <a:ext cx="4019550" cy="348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54" name="Groupe 3"/>
          <p:cNvGrpSpPr>
            <a:grpSpLocks/>
          </p:cNvGrpSpPr>
          <p:nvPr/>
        </p:nvGrpSpPr>
        <p:grpSpPr bwMode="auto">
          <a:xfrm>
            <a:off x="323850" y="188913"/>
            <a:ext cx="7412038" cy="792162"/>
            <a:chOff x="323528" y="188640"/>
            <a:chExt cx="7412360" cy="792088"/>
          </a:xfrm>
        </p:grpSpPr>
        <p:sp>
          <p:nvSpPr>
            <p:cNvPr id="5" name="Titre 1"/>
            <p:cNvSpPr txBox="1">
              <a:spLocks/>
            </p:cNvSpPr>
            <p:nvPr/>
          </p:nvSpPr>
          <p:spPr>
            <a:xfrm>
              <a:off x="1763454" y="188640"/>
              <a:ext cx="5972434" cy="792088"/>
            </a:xfrm>
            <a:prstGeom prst="rect">
              <a:avLst/>
            </a:prstGeom>
          </p:spPr>
          <p:txBody>
            <a:bodyPr/>
            <a:lstStyle/>
            <a:p>
              <a:pPr eaLnBrk="0" hangingPunct="0">
                <a:defRPr/>
              </a:pPr>
              <a:r>
                <a:rPr lang="en-CA" sz="3200" spc="-100" dirty="0">
                  <a:solidFill>
                    <a:srgbClr val="C1EEFF"/>
                  </a:solidFill>
                  <a:latin typeface="+mj-lt"/>
                  <a:ea typeface="+mj-ea"/>
                  <a:cs typeface="+mj-cs"/>
                </a:rPr>
                <a:t>Conclusion</a:t>
              </a:r>
              <a:endParaRPr lang="fr-CA" sz="3200" spc="-100" dirty="0">
                <a:solidFill>
                  <a:srgbClr val="C1EEFF"/>
                </a:solidFill>
                <a:latin typeface="+mj-lt"/>
                <a:ea typeface="+mj-ea"/>
                <a:cs typeface="+mj-cs"/>
              </a:endParaRPr>
            </a:p>
          </p:txBody>
        </p:sp>
        <p:sp>
          <p:nvSpPr>
            <p:cNvPr id="6" name="Ruban vers le bas 5"/>
            <p:cNvSpPr/>
            <p:nvPr/>
          </p:nvSpPr>
          <p:spPr>
            <a:xfrm>
              <a:off x="323528" y="264833"/>
              <a:ext cx="1500253" cy="428585"/>
            </a:xfrm>
            <a:prstGeom prst="ribbon">
              <a:avLst/>
            </a:prstGeom>
            <a:solidFill>
              <a:schemeClr val="tx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fr-CA" dirty="0"/>
                <a:t>6</a:t>
              </a:r>
            </a:p>
          </p:txBody>
        </p:sp>
      </p:grpSp>
      <p:sp>
        <p:nvSpPr>
          <p:cNvPr id="7" name="Espace réservé du contenu 2"/>
          <p:cNvSpPr txBox="1">
            <a:spLocks/>
          </p:cNvSpPr>
          <p:nvPr/>
        </p:nvSpPr>
        <p:spPr>
          <a:xfrm>
            <a:off x="914400" y="1784350"/>
            <a:ext cx="7772400" cy="4572000"/>
          </a:xfrm>
          <a:prstGeom prst="rect">
            <a:avLst/>
          </a:prstGeom>
        </p:spPr>
        <p:txBody>
          <a:bodyPr/>
          <a:lstStyle/>
          <a:p>
            <a:pPr marL="411163" indent="-342900" eaLnBrk="0" hangingPunct="0">
              <a:spcBef>
                <a:spcPts val="700"/>
              </a:spcBef>
              <a:buClr>
                <a:schemeClr val="tx2"/>
              </a:buClr>
              <a:buSzPct val="95000"/>
              <a:defRPr/>
            </a:pPr>
            <a:r>
              <a:rPr lang="fr-CA" sz="3000" b="1" dirty="0">
                <a:solidFill>
                  <a:srgbClr val="FFFF00"/>
                </a:solidFill>
                <a:latin typeface="+mn-lt"/>
                <a:cs typeface="+mn-cs"/>
              </a:rPr>
              <a:t>Diigo, un outil de plus dans notre coffre pour </a:t>
            </a:r>
          </a:p>
          <a:p>
            <a:pPr marL="411163" indent="-342900" eaLnBrk="0" hangingPunct="0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Char char=""/>
              <a:defRPr/>
            </a:pPr>
            <a:r>
              <a:rPr lang="fr-CA" sz="3000" b="1" dirty="0">
                <a:solidFill>
                  <a:srgbClr val="FFFF00"/>
                </a:solidFill>
                <a:latin typeface="+mn-lt"/>
                <a:cs typeface="+mn-cs"/>
              </a:rPr>
              <a:t>Mieux collaborer</a:t>
            </a:r>
          </a:p>
          <a:p>
            <a:pPr marL="411163" indent="-342900" eaLnBrk="0" hangingPunct="0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Char char=""/>
              <a:defRPr/>
            </a:pPr>
            <a:r>
              <a:rPr lang="fr-CA" sz="3000" b="1" dirty="0">
                <a:solidFill>
                  <a:srgbClr val="FFFF00"/>
                </a:solidFill>
                <a:latin typeface="+mn-lt"/>
                <a:cs typeface="+mn-cs"/>
              </a:rPr>
              <a:t>Se créer un réseau personnel d’apprentissage</a:t>
            </a:r>
          </a:p>
          <a:p>
            <a:pPr marL="411163" indent="-342900" eaLnBrk="0" hangingPunct="0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Char char=""/>
              <a:defRPr/>
            </a:pPr>
            <a:r>
              <a:rPr lang="fr-CA" sz="4400" dirty="0">
                <a:latin typeface="+mn-lt"/>
                <a:cs typeface="+mn-cs"/>
              </a:rPr>
              <a:t>Mieux enseigner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 err="1" smtClean="0"/>
              <a:t>Crédit</a:t>
            </a:r>
            <a:r>
              <a:rPr lang="en-CA" dirty="0" smtClean="0"/>
              <a:t> pour les images</a:t>
            </a:r>
            <a:endParaRPr lang="fr-CA" dirty="0"/>
          </a:p>
        </p:txBody>
      </p:sp>
      <p:sp>
        <p:nvSpPr>
          <p:cNvPr id="24579" name="Espace réservé du contenu 2"/>
          <p:cNvSpPr>
            <a:spLocks noGrp="1"/>
          </p:cNvSpPr>
          <p:nvPr>
            <p:ph idx="1"/>
          </p:nvPr>
        </p:nvSpPr>
        <p:spPr>
          <a:xfrm>
            <a:off x="323850" y="1341438"/>
            <a:ext cx="8820150" cy="5014912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mtClean="0"/>
              <a:t>Les images sont des captures d’écran ou proviennent de openclipart et wikimedia ou sont autorisées par l’équipe Diigo.</a:t>
            </a:r>
          </a:p>
          <a:p>
            <a:endParaRPr lang="en-US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 smtClean="0"/>
              <a:t>Plan</a:t>
            </a:r>
            <a:endParaRPr lang="fr-CA" dirty="0"/>
          </a:p>
        </p:txBody>
      </p:sp>
      <p:sp>
        <p:nvSpPr>
          <p:cNvPr id="1024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82613" indent="-514350">
              <a:buFont typeface="Consolas" pitchFamily="49" charset="0"/>
              <a:buAutoNum type="arabicPeriod"/>
            </a:pPr>
            <a:r>
              <a:rPr lang="en-CA" sz="4000" smtClean="0"/>
              <a:t>Du favori à Diigo</a:t>
            </a:r>
          </a:p>
          <a:p>
            <a:pPr marL="582613" indent="-514350">
              <a:buFont typeface="Consolas" pitchFamily="49" charset="0"/>
              <a:buAutoNum type="arabicPeriod"/>
            </a:pPr>
            <a:r>
              <a:rPr lang="en-CA" sz="4000" smtClean="0"/>
              <a:t>Un service étendu</a:t>
            </a:r>
          </a:p>
          <a:p>
            <a:pPr marL="582613" indent="-514350">
              <a:buFont typeface="Consolas" pitchFamily="49" charset="0"/>
              <a:buAutoNum type="arabicPeriod"/>
            </a:pPr>
            <a:r>
              <a:rPr lang="en-CA" sz="4000" smtClean="0"/>
              <a:t>Un service partagé et réseauté</a:t>
            </a:r>
          </a:p>
          <a:p>
            <a:pPr marL="582613" indent="-514350">
              <a:buFont typeface="Consolas" pitchFamily="49" charset="0"/>
              <a:buAutoNum type="arabicPeriod"/>
            </a:pPr>
            <a:r>
              <a:rPr lang="en-CA" sz="4000" smtClean="0"/>
              <a:t>Un service pour l’éducation</a:t>
            </a:r>
          </a:p>
          <a:p>
            <a:pPr marL="582613" indent="-514350">
              <a:buFont typeface="Consolas" pitchFamily="49" charset="0"/>
              <a:buAutoNum type="arabicPeriod"/>
            </a:pPr>
            <a:r>
              <a:rPr lang="en-CA" sz="4000" smtClean="0"/>
              <a:t>Liens et expériences</a:t>
            </a:r>
          </a:p>
          <a:p>
            <a:pPr marL="582613" indent="-514350">
              <a:buFont typeface="Consolas" pitchFamily="49" charset="0"/>
              <a:buAutoNum type="arabicPeriod"/>
            </a:pPr>
            <a:r>
              <a:rPr lang="en-CA" sz="4000" smtClean="0"/>
              <a:t>Conclusion</a:t>
            </a:r>
            <a:endParaRPr lang="fr-CA" sz="4000" smtClean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35150" y="44450"/>
            <a:ext cx="5972175" cy="141287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Du </a:t>
            </a:r>
            <a:r>
              <a:rPr lang="en-CA" dirty="0" err="1" smtClean="0"/>
              <a:t>favori</a:t>
            </a:r>
            <a:r>
              <a:rPr lang="en-CA" dirty="0" smtClean="0"/>
              <a:t> à Diigo</a:t>
            </a:r>
            <a:br>
              <a:rPr lang="en-CA" dirty="0" smtClean="0"/>
            </a:br>
            <a:r>
              <a:rPr lang="en-CA" dirty="0" smtClean="0"/>
              <a:t>a. Les </a:t>
            </a:r>
            <a:r>
              <a:rPr lang="en-CA" dirty="0" err="1" smtClean="0"/>
              <a:t>favoris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smtClean="0"/>
              <a:t>Excellent solution …</a:t>
            </a:r>
          </a:p>
          <a:p>
            <a:pPr lvl="1"/>
            <a:r>
              <a:rPr lang="fr-CA" smtClean="0"/>
              <a:t>simple et rapide</a:t>
            </a:r>
          </a:p>
          <a:p>
            <a:pPr lvl="1"/>
            <a:r>
              <a:rPr lang="fr-CA" smtClean="0"/>
              <a:t>personnelle</a:t>
            </a:r>
          </a:p>
          <a:p>
            <a:pPr lvl="1"/>
            <a:r>
              <a:rPr lang="fr-CA" smtClean="0"/>
              <a:t>locale</a:t>
            </a:r>
          </a:p>
          <a:p>
            <a:r>
              <a:rPr lang="fr-CA" smtClean="0"/>
              <a:t>Organisation hiérarchique</a:t>
            </a:r>
          </a:p>
          <a:p>
            <a:r>
              <a:rPr lang="fr-CA" smtClean="0"/>
              <a:t>Peu efficace sur des ordinateurs partagés de centre muni de </a:t>
            </a:r>
            <a:r>
              <a:rPr lang="fr-CA" i="1" smtClean="0"/>
              <a:t>Deepfreeze</a:t>
            </a:r>
          </a:p>
          <a:p>
            <a:endParaRPr lang="fr-CA" smtClean="0"/>
          </a:p>
        </p:txBody>
      </p:sp>
      <p:sp>
        <p:nvSpPr>
          <p:cNvPr id="4" name="Ruban vers le bas 3"/>
          <p:cNvSpPr/>
          <p:nvPr/>
        </p:nvSpPr>
        <p:spPr>
          <a:xfrm>
            <a:off x="357188" y="185738"/>
            <a:ext cx="1500187" cy="428625"/>
          </a:xfrm>
          <a:prstGeom prst="ribbon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CA" dirty="0"/>
              <a:t>1</a:t>
            </a:r>
            <a:endParaRPr lang="fr-CA" dirty="0"/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35150" y="44450"/>
            <a:ext cx="5972175" cy="141287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Du </a:t>
            </a:r>
            <a:r>
              <a:rPr lang="en-CA" dirty="0" err="1" smtClean="0"/>
              <a:t>favori</a:t>
            </a:r>
            <a:r>
              <a:rPr lang="en-CA" dirty="0" smtClean="0"/>
              <a:t> à Diigo</a:t>
            </a:r>
            <a:br>
              <a:rPr lang="en-CA" dirty="0" smtClean="0"/>
            </a:br>
            <a:r>
              <a:rPr lang="en-CA" dirty="0" smtClean="0"/>
              <a:t>b. Diigo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À la base, un service de </a:t>
            </a:r>
            <a:r>
              <a:rPr lang="fr-CA" dirty="0" err="1" smtClean="0"/>
              <a:t>bookmarking</a:t>
            </a:r>
            <a:r>
              <a:rPr lang="fr-CA" dirty="0" smtClean="0"/>
              <a:t> social</a:t>
            </a:r>
          </a:p>
          <a:p>
            <a:r>
              <a:rPr lang="fr-CA" b="1" dirty="0" err="1" smtClean="0">
                <a:solidFill>
                  <a:srgbClr val="FFFF00"/>
                </a:solidFill>
              </a:rPr>
              <a:t>Diigo</a:t>
            </a:r>
            <a:r>
              <a:rPr lang="fr-CA" dirty="0" smtClean="0"/>
              <a:t> = </a:t>
            </a:r>
            <a:r>
              <a:rPr lang="fr-CA" b="1" dirty="0" smtClean="0">
                <a:solidFill>
                  <a:srgbClr val="FFFF00"/>
                </a:solidFill>
              </a:rPr>
              <a:t>D</a:t>
            </a:r>
            <a:r>
              <a:rPr lang="fr-CA" dirty="0" smtClean="0"/>
              <a:t>igest of </a:t>
            </a:r>
            <a:r>
              <a:rPr lang="fr-CA" b="1" dirty="0" smtClean="0">
                <a:solidFill>
                  <a:srgbClr val="FFFF00"/>
                </a:solidFill>
              </a:rPr>
              <a:t>I</a:t>
            </a:r>
            <a:r>
              <a:rPr lang="fr-CA" dirty="0" smtClean="0"/>
              <a:t>nternet </a:t>
            </a:r>
            <a:r>
              <a:rPr lang="fr-CA" b="1" dirty="0" smtClean="0">
                <a:solidFill>
                  <a:srgbClr val="FFFF00"/>
                </a:solidFill>
              </a:rPr>
              <a:t>I</a:t>
            </a:r>
            <a:r>
              <a:rPr lang="fr-CA" dirty="0" smtClean="0"/>
              <a:t>nformation, </a:t>
            </a:r>
            <a:r>
              <a:rPr lang="fr-CA" b="1" dirty="0" smtClean="0">
                <a:solidFill>
                  <a:srgbClr val="FFFF00"/>
                </a:solidFill>
              </a:rPr>
              <a:t>G</a:t>
            </a:r>
            <a:r>
              <a:rPr lang="fr-CA" dirty="0" smtClean="0"/>
              <a:t>roups and </a:t>
            </a:r>
            <a:r>
              <a:rPr lang="fr-CA" b="1" dirty="0" err="1" smtClean="0">
                <a:solidFill>
                  <a:srgbClr val="FFFF00"/>
                </a:solidFill>
              </a:rPr>
              <a:t>O</a:t>
            </a:r>
            <a:r>
              <a:rPr lang="fr-CA" dirty="0" err="1" smtClean="0"/>
              <a:t>ther</a:t>
            </a:r>
            <a:r>
              <a:rPr lang="fr-CA" dirty="0" smtClean="0"/>
              <a:t> </a:t>
            </a:r>
            <a:r>
              <a:rPr lang="fr-CA" dirty="0" err="1" smtClean="0"/>
              <a:t>stuff</a:t>
            </a:r>
            <a:endParaRPr lang="fr-CA" dirty="0" smtClean="0"/>
          </a:p>
          <a:p>
            <a:pPr marL="68263" indent="0">
              <a:buNone/>
            </a:pPr>
            <a:endParaRPr lang="fr-CA" dirty="0" smtClean="0"/>
          </a:p>
        </p:txBody>
      </p:sp>
      <p:sp>
        <p:nvSpPr>
          <p:cNvPr id="4" name="Ruban vers le bas 3"/>
          <p:cNvSpPr/>
          <p:nvPr/>
        </p:nvSpPr>
        <p:spPr>
          <a:xfrm>
            <a:off x="357188" y="185738"/>
            <a:ext cx="1500187" cy="428625"/>
          </a:xfrm>
          <a:prstGeom prst="ribbon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CA" dirty="0"/>
              <a:t>1</a:t>
            </a:r>
            <a:endParaRPr lang="fr-CA" dirty="0"/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 smtClean="0"/>
              <a:t>Des questions?</a:t>
            </a:r>
            <a:endParaRPr lang="fr-CA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914400" y="1784350"/>
            <a:ext cx="7772400" cy="3939540"/>
          </a:xfrm>
          <a:extLst/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fr-FR" sz="250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Arial" charset="0"/>
                <a:cs typeface="Arial" charset="0"/>
              </a:rPr>
              <a:t>?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288" y="1711325"/>
            <a:ext cx="8229600" cy="4525963"/>
          </a:xfrm>
        </p:spPr>
        <p:txBody>
          <a:bodyPr/>
          <a:lstStyle/>
          <a:p>
            <a:r>
              <a:rPr lang="fr-CA" smtClean="0">
                <a:hlinkClick r:id="rId2"/>
              </a:rPr>
              <a:t>www.diigo.com</a:t>
            </a:r>
            <a:endParaRPr lang="fr-CA" smtClean="0"/>
          </a:p>
          <a:p>
            <a:r>
              <a:rPr lang="fr-CA" smtClean="0"/>
              <a:t>Créer un compte</a:t>
            </a:r>
          </a:p>
          <a:p>
            <a:r>
              <a:rPr lang="fr-CA" smtClean="0"/>
              <a:t>Télécharger la barre d’outils</a:t>
            </a:r>
          </a:p>
        </p:txBody>
      </p:sp>
      <p:grpSp>
        <p:nvGrpSpPr>
          <p:cNvPr id="2" name="Groupe 11"/>
          <p:cNvGrpSpPr>
            <a:grpSpLocks/>
          </p:cNvGrpSpPr>
          <p:nvPr/>
        </p:nvGrpSpPr>
        <p:grpSpPr bwMode="auto">
          <a:xfrm>
            <a:off x="611188" y="3387725"/>
            <a:ext cx="5867400" cy="904875"/>
            <a:chOff x="611560" y="2740262"/>
            <a:chExt cx="5866667" cy="904762"/>
          </a:xfrm>
        </p:grpSpPr>
        <p:pic>
          <p:nvPicPr>
            <p:cNvPr id="7" name="Image 6" descr="Tools2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11560" y="2740262"/>
              <a:ext cx="5866667" cy="904762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sp>
          <p:nvSpPr>
            <p:cNvPr id="8" name="Ellipse 7"/>
            <p:cNvSpPr/>
            <p:nvPr/>
          </p:nvSpPr>
          <p:spPr>
            <a:xfrm>
              <a:off x="3779814" y="2781532"/>
              <a:ext cx="576190" cy="215873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CA"/>
            </a:p>
          </p:txBody>
        </p:sp>
      </p:grpSp>
      <p:grpSp>
        <p:nvGrpSpPr>
          <p:cNvPr id="14340" name="Groupe 13"/>
          <p:cNvGrpSpPr>
            <a:grpSpLocks/>
          </p:cNvGrpSpPr>
          <p:nvPr/>
        </p:nvGrpSpPr>
        <p:grpSpPr bwMode="auto">
          <a:xfrm>
            <a:off x="323850" y="44450"/>
            <a:ext cx="7483475" cy="1412875"/>
            <a:chOff x="323528" y="44624"/>
            <a:chExt cx="7484368" cy="1412776"/>
          </a:xfrm>
        </p:grpSpPr>
        <p:sp>
          <p:nvSpPr>
            <p:cNvPr id="9" name="Titre 1"/>
            <p:cNvSpPr txBox="1">
              <a:spLocks/>
            </p:cNvSpPr>
            <p:nvPr/>
          </p:nvSpPr>
          <p:spPr>
            <a:xfrm>
              <a:off x="1835008" y="44624"/>
              <a:ext cx="5972888" cy="1412776"/>
            </a:xfrm>
            <a:prstGeom prst="rect">
              <a:avLst/>
            </a:prstGeom>
          </p:spPr>
          <p:txBody>
            <a:bodyPr/>
            <a:lstStyle/>
            <a:p>
              <a:pPr eaLnBrk="0" hangingPunct="0">
                <a:defRPr/>
              </a:pPr>
              <a:r>
                <a:rPr lang="en-CA" sz="4000" spc="-100" dirty="0">
                  <a:solidFill>
                    <a:srgbClr val="C1EEFF"/>
                  </a:solidFill>
                  <a:latin typeface="+mj-lt"/>
                  <a:ea typeface="+mj-ea"/>
                  <a:cs typeface="+mj-cs"/>
                </a:rPr>
                <a:t>Un service </a:t>
              </a:r>
              <a:r>
                <a:rPr lang="en-CA" sz="4000" spc="-100" dirty="0" err="1">
                  <a:solidFill>
                    <a:srgbClr val="C1EEFF"/>
                  </a:solidFill>
                  <a:latin typeface="+mj-lt"/>
                  <a:ea typeface="+mj-ea"/>
                  <a:cs typeface="+mj-cs"/>
                </a:rPr>
                <a:t>étendu</a:t>
              </a:r>
              <a:r>
                <a:rPr lang="en-CA" sz="4000" spc="-100" dirty="0">
                  <a:solidFill>
                    <a:srgbClr val="C1EEFF"/>
                  </a:solidFill>
                  <a:latin typeface="+mj-lt"/>
                  <a:ea typeface="+mj-ea"/>
                  <a:cs typeface="+mj-cs"/>
                </a:rPr>
                <a:t/>
              </a:r>
              <a:br>
                <a:rPr lang="en-CA" sz="4000" spc="-100" dirty="0">
                  <a:solidFill>
                    <a:srgbClr val="C1EEFF"/>
                  </a:solidFill>
                  <a:latin typeface="+mj-lt"/>
                  <a:ea typeface="+mj-ea"/>
                  <a:cs typeface="+mj-cs"/>
                </a:rPr>
              </a:br>
              <a:r>
                <a:rPr lang="en-CA" sz="4000" spc="-100" dirty="0">
                  <a:solidFill>
                    <a:srgbClr val="C1EEFF"/>
                  </a:solidFill>
                  <a:latin typeface="+mj-lt"/>
                  <a:ea typeface="+mj-ea"/>
                  <a:cs typeface="+mj-cs"/>
                </a:rPr>
                <a:t>a. </a:t>
              </a:r>
              <a:r>
                <a:rPr lang="fr-CA" sz="4000" dirty="0">
                  <a:latin typeface="Arial" pitchFamily="34" charset="0"/>
                  <a:cs typeface="Arial" pitchFamily="34" charset="0"/>
                </a:rPr>
                <a:t>Installer Diigo</a:t>
              </a:r>
              <a:endParaRPr lang="fr-CA" sz="4000" spc="-100" dirty="0">
                <a:solidFill>
                  <a:srgbClr val="C1EEFF"/>
                </a:solidFill>
                <a:latin typeface="+mj-lt"/>
                <a:ea typeface="+mj-ea"/>
                <a:cs typeface="+mj-cs"/>
              </a:endParaRPr>
            </a:p>
          </p:txBody>
        </p:sp>
        <p:sp>
          <p:nvSpPr>
            <p:cNvPr id="10" name="Ruban vers le bas 9"/>
            <p:cNvSpPr/>
            <p:nvPr/>
          </p:nvSpPr>
          <p:spPr>
            <a:xfrm>
              <a:off x="323528" y="263684"/>
              <a:ext cx="1500367" cy="428595"/>
            </a:xfrm>
            <a:prstGeom prst="ribbon">
              <a:avLst/>
            </a:prstGeom>
            <a:solidFill>
              <a:schemeClr val="tx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CA" dirty="0"/>
                <a:t>2</a:t>
              </a:r>
              <a:endParaRPr lang="fr-CA" dirty="0"/>
            </a:p>
          </p:txBody>
        </p:sp>
      </p:grpSp>
      <p:pic>
        <p:nvPicPr>
          <p:cNvPr id="6" name="Image 5" descr="Install 2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796136" y="4019905"/>
            <a:ext cx="2961905" cy="283809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cxnSp>
        <p:nvCxnSpPr>
          <p:cNvPr id="11" name="Connecteur droit avec flèche 10"/>
          <p:cNvCxnSpPr/>
          <p:nvPr/>
        </p:nvCxnSpPr>
        <p:spPr>
          <a:xfrm rot="5400000">
            <a:off x="6444457" y="3861594"/>
            <a:ext cx="2087562" cy="64770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barre d'outils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825" y="6092825"/>
            <a:ext cx="852805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ZoneTexte 5"/>
          <p:cNvSpPr txBox="1"/>
          <p:nvPr/>
        </p:nvSpPr>
        <p:spPr>
          <a:xfrm>
            <a:off x="179512" y="3356992"/>
            <a:ext cx="430887" cy="2204864"/>
          </a:xfrm>
          <a:prstGeom prst="rect">
            <a:avLst/>
          </a:prstGeom>
          <a:solidFill>
            <a:srgbClr val="0070C0"/>
          </a:solidFill>
        </p:spPr>
        <p:txBody>
          <a:bodyPr vert="vert270">
            <a:spAutoFit/>
          </a:bodyPr>
          <a:lstStyle/>
          <a:p>
            <a:pPr>
              <a:defRPr/>
            </a:pPr>
            <a:r>
              <a:rPr lang="fr-CA" sz="1600" dirty="0">
                <a:latin typeface="Arial" pitchFamily="34" charset="0"/>
                <a:cs typeface="Arial" pitchFamily="34" charset="0"/>
              </a:rPr>
              <a:t>Barre d’outils latérale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2267744" y="3212976"/>
            <a:ext cx="430887" cy="2376264"/>
          </a:xfrm>
          <a:prstGeom prst="rect">
            <a:avLst/>
          </a:prstGeom>
          <a:solidFill>
            <a:srgbClr val="0070C0"/>
          </a:solidFill>
        </p:spPr>
        <p:txBody>
          <a:bodyPr vert="vert270">
            <a:spAutoFit/>
          </a:bodyPr>
          <a:lstStyle/>
          <a:p>
            <a:pPr>
              <a:defRPr/>
            </a:pPr>
            <a:r>
              <a:rPr lang="fr-CA" sz="1600" dirty="0">
                <a:latin typeface="Arial" pitchFamily="34" charset="0"/>
                <a:cs typeface="Arial" pitchFamily="34" charset="0"/>
              </a:rPr>
              <a:t>Marque-pages ou Favori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3059832" y="4437112"/>
            <a:ext cx="430887" cy="1134036"/>
          </a:xfrm>
          <a:prstGeom prst="rect">
            <a:avLst/>
          </a:prstGeom>
          <a:solidFill>
            <a:srgbClr val="0070C0"/>
          </a:solidFill>
        </p:spPr>
        <p:txBody>
          <a:bodyPr vert="vert270">
            <a:spAutoFit/>
          </a:bodyPr>
          <a:lstStyle/>
          <a:p>
            <a:pPr>
              <a:defRPr/>
            </a:pPr>
            <a:r>
              <a:rPr lang="fr-CA" sz="1600" b="1" dirty="0">
                <a:latin typeface="Arial" pitchFamily="34" charset="0"/>
                <a:cs typeface="Arial" pitchFamily="34" charset="0"/>
              </a:rPr>
              <a:t>Surligneur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3851920" y="3933056"/>
            <a:ext cx="430887" cy="1665476"/>
          </a:xfrm>
          <a:prstGeom prst="rect">
            <a:avLst/>
          </a:prstGeom>
          <a:solidFill>
            <a:srgbClr val="0070C0"/>
          </a:solidFill>
        </p:spPr>
        <p:txBody>
          <a:bodyPr vert="vert270">
            <a:spAutoFit/>
          </a:bodyPr>
          <a:lstStyle/>
          <a:p>
            <a:pPr>
              <a:defRPr/>
            </a:pPr>
            <a:r>
              <a:rPr lang="fr-CA" sz="1600" dirty="0">
                <a:latin typeface="Arial" pitchFamily="34" charset="0"/>
                <a:cs typeface="Arial" pitchFamily="34" charset="0"/>
              </a:rPr>
              <a:t>Capture d’écran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4572000" y="1412776"/>
            <a:ext cx="430887" cy="4149080"/>
          </a:xfrm>
          <a:prstGeom prst="rect">
            <a:avLst/>
          </a:prstGeom>
          <a:solidFill>
            <a:srgbClr val="0070C0"/>
          </a:solidFill>
        </p:spPr>
        <p:txBody>
          <a:bodyPr vert="vert270">
            <a:spAutoFit/>
          </a:bodyPr>
          <a:lstStyle/>
          <a:p>
            <a:pPr>
              <a:defRPr/>
            </a:pPr>
            <a:r>
              <a:rPr lang="fr-CA" sz="1600" b="1" dirty="0">
                <a:latin typeface="Arial" pitchFamily="34" charset="0"/>
                <a:cs typeface="Arial" pitchFamily="34" charset="0"/>
              </a:rPr>
              <a:t>Commentaires (papillon adhésif virtuel)</a:t>
            </a:r>
          </a:p>
        </p:txBody>
      </p:sp>
      <p:sp>
        <p:nvSpPr>
          <p:cNvPr id="11" name="ZoneTexte 10"/>
          <p:cNvSpPr txBox="1">
            <a:spLocks noChangeArrowheads="1"/>
          </p:cNvSpPr>
          <p:nvPr/>
        </p:nvSpPr>
        <p:spPr bwMode="auto">
          <a:xfrm rot="-5400000">
            <a:off x="4376738" y="4287838"/>
            <a:ext cx="2200275" cy="339725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CA" sz="1600"/>
              <a:t>Poster vos trouvailles 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5940153" y="2708920"/>
            <a:ext cx="430887" cy="2880320"/>
          </a:xfrm>
          <a:prstGeom prst="rect">
            <a:avLst/>
          </a:prstGeom>
          <a:solidFill>
            <a:srgbClr val="0070C0"/>
          </a:solidFill>
        </p:spPr>
        <p:txBody>
          <a:bodyPr vert="vert270">
            <a:spAutoFit/>
          </a:bodyPr>
          <a:lstStyle/>
          <a:p>
            <a:pPr>
              <a:defRPr/>
            </a:pPr>
            <a:r>
              <a:rPr lang="fr-CA" sz="1600" dirty="0">
                <a:latin typeface="Arial" pitchFamily="34" charset="0"/>
                <a:cs typeface="Arial" pitchFamily="34" charset="0"/>
              </a:rPr>
              <a:t>Marque-page à lire plus tard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6876256" y="1844824"/>
            <a:ext cx="430887" cy="3753708"/>
          </a:xfrm>
          <a:prstGeom prst="rect">
            <a:avLst/>
          </a:prstGeom>
          <a:solidFill>
            <a:srgbClr val="0070C0"/>
          </a:solidFill>
        </p:spPr>
        <p:txBody>
          <a:bodyPr vert="vert270">
            <a:spAutoFit/>
          </a:bodyPr>
          <a:lstStyle/>
          <a:p>
            <a:pPr>
              <a:defRPr/>
            </a:pPr>
            <a:r>
              <a:rPr lang="fr-CA" sz="1600" dirty="0">
                <a:latin typeface="Arial" pitchFamily="34" charset="0"/>
                <a:cs typeface="Arial" pitchFamily="34" charset="0"/>
              </a:rPr>
              <a:t>Dossiers pour gérer les marque-pages</a:t>
            </a:r>
          </a:p>
        </p:txBody>
      </p:sp>
      <p:cxnSp>
        <p:nvCxnSpPr>
          <p:cNvPr id="22" name="Connecteur droit avec flèche 21"/>
          <p:cNvCxnSpPr/>
          <p:nvPr/>
        </p:nvCxnSpPr>
        <p:spPr>
          <a:xfrm rot="5400000">
            <a:off x="216694" y="5841207"/>
            <a:ext cx="358775" cy="1587"/>
          </a:xfrm>
          <a:prstGeom prst="straightConnector1">
            <a:avLst/>
          </a:prstGeom>
          <a:ln w="22225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avec flèche 22"/>
          <p:cNvCxnSpPr/>
          <p:nvPr/>
        </p:nvCxnSpPr>
        <p:spPr>
          <a:xfrm rot="5400000">
            <a:off x="5976937" y="5840413"/>
            <a:ext cx="360363" cy="1588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avec flèche 23"/>
          <p:cNvCxnSpPr/>
          <p:nvPr/>
        </p:nvCxnSpPr>
        <p:spPr>
          <a:xfrm rot="5400000">
            <a:off x="5256212" y="5840413"/>
            <a:ext cx="360363" cy="1588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avec flèche 24"/>
          <p:cNvCxnSpPr/>
          <p:nvPr/>
        </p:nvCxnSpPr>
        <p:spPr>
          <a:xfrm rot="5400000">
            <a:off x="4608512" y="5840413"/>
            <a:ext cx="360363" cy="1588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avec flèche 25"/>
          <p:cNvCxnSpPr/>
          <p:nvPr/>
        </p:nvCxnSpPr>
        <p:spPr>
          <a:xfrm rot="5400000">
            <a:off x="3887787" y="5840413"/>
            <a:ext cx="360363" cy="1588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avec flèche 26"/>
          <p:cNvCxnSpPr/>
          <p:nvPr/>
        </p:nvCxnSpPr>
        <p:spPr>
          <a:xfrm rot="5400000">
            <a:off x="3097212" y="5840413"/>
            <a:ext cx="360363" cy="1588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avec flèche 27"/>
          <p:cNvCxnSpPr/>
          <p:nvPr/>
        </p:nvCxnSpPr>
        <p:spPr>
          <a:xfrm rot="5400000">
            <a:off x="2305050" y="5840413"/>
            <a:ext cx="360363" cy="1587"/>
          </a:xfrm>
          <a:prstGeom prst="straightConnector1">
            <a:avLst/>
          </a:prstGeom>
          <a:ln w="22225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cteur droit 49"/>
          <p:cNvCxnSpPr/>
          <p:nvPr/>
        </p:nvCxnSpPr>
        <p:spPr>
          <a:xfrm>
            <a:off x="6804025" y="5661025"/>
            <a:ext cx="1152525" cy="0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cteur droit avec flèche 51"/>
          <p:cNvCxnSpPr/>
          <p:nvPr/>
        </p:nvCxnSpPr>
        <p:spPr>
          <a:xfrm rot="5400000">
            <a:off x="6625431" y="5841207"/>
            <a:ext cx="358775" cy="1588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cteur droit avec flèche 52"/>
          <p:cNvCxnSpPr/>
          <p:nvPr/>
        </p:nvCxnSpPr>
        <p:spPr>
          <a:xfrm rot="5400000">
            <a:off x="7777162" y="5840413"/>
            <a:ext cx="360363" cy="1588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381" name="Groupe 28"/>
          <p:cNvGrpSpPr>
            <a:grpSpLocks/>
          </p:cNvGrpSpPr>
          <p:nvPr/>
        </p:nvGrpSpPr>
        <p:grpSpPr bwMode="auto">
          <a:xfrm>
            <a:off x="323850" y="44450"/>
            <a:ext cx="7483475" cy="1412875"/>
            <a:chOff x="323528" y="44624"/>
            <a:chExt cx="7484368" cy="1412776"/>
          </a:xfrm>
        </p:grpSpPr>
        <p:sp>
          <p:nvSpPr>
            <p:cNvPr id="30" name="Titre 1"/>
            <p:cNvSpPr txBox="1">
              <a:spLocks/>
            </p:cNvSpPr>
            <p:nvPr/>
          </p:nvSpPr>
          <p:spPr>
            <a:xfrm>
              <a:off x="1835008" y="44624"/>
              <a:ext cx="5972888" cy="1412776"/>
            </a:xfrm>
            <a:prstGeom prst="rect">
              <a:avLst/>
            </a:prstGeom>
          </p:spPr>
          <p:txBody>
            <a:bodyPr/>
            <a:lstStyle/>
            <a:p>
              <a:pPr eaLnBrk="0" hangingPunct="0">
                <a:defRPr/>
              </a:pPr>
              <a:r>
                <a:rPr lang="en-CA" sz="4000" spc="-100" dirty="0">
                  <a:solidFill>
                    <a:srgbClr val="C1EEFF"/>
                  </a:solidFill>
                  <a:latin typeface="+mj-lt"/>
                  <a:ea typeface="+mj-ea"/>
                  <a:cs typeface="+mj-cs"/>
                </a:rPr>
                <a:t>Un service </a:t>
              </a:r>
              <a:r>
                <a:rPr lang="en-CA" sz="4000" spc="-100" dirty="0" err="1">
                  <a:solidFill>
                    <a:srgbClr val="C1EEFF"/>
                  </a:solidFill>
                  <a:latin typeface="+mj-lt"/>
                  <a:ea typeface="+mj-ea"/>
                  <a:cs typeface="+mj-cs"/>
                </a:rPr>
                <a:t>étendu</a:t>
              </a:r>
              <a:r>
                <a:rPr lang="en-CA" sz="4000" spc="-100" dirty="0">
                  <a:solidFill>
                    <a:srgbClr val="C1EEFF"/>
                  </a:solidFill>
                  <a:latin typeface="+mj-lt"/>
                  <a:ea typeface="+mj-ea"/>
                  <a:cs typeface="+mj-cs"/>
                </a:rPr>
                <a:t/>
              </a:r>
              <a:br>
                <a:rPr lang="en-CA" sz="4000" spc="-100" dirty="0">
                  <a:solidFill>
                    <a:srgbClr val="C1EEFF"/>
                  </a:solidFill>
                  <a:latin typeface="+mj-lt"/>
                  <a:ea typeface="+mj-ea"/>
                  <a:cs typeface="+mj-cs"/>
                </a:rPr>
              </a:br>
              <a:r>
                <a:rPr lang="en-CA" sz="4000" spc="-100" dirty="0">
                  <a:solidFill>
                    <a:srgbClr val="C1EEFF"/>
                  </a:solidFill>
                  <a:latin typeface="+mj-lt"/>
                  <a:ea typeface="+mj-ea"/>
                  <a:cs typeface="+mj-cs"/>
                </a:rPr>
                <a:t>b. La </a:t>
              </a:r>
              <a:r>
                <a:rPr lang="en-CA" sz="4000" spc="-100" dirty="0" err="1">
                  <a:solidFill>
                    <a:srgbClr val="C1EEFF"/>
                  </a:solidFill>
                  <a:latin typeface="+mj-lt"/>
                  <a:ea typeface="+mj-ea"/>
                  <a:cs typeface="+mj-cs"/>
                </a:rPr>
                <a:t>barre</a:t>
              </a:r>
              <a:r>
                <a:rPr lang="en-CA" sz="4000" spc="-100" dirty="0">
                  <a:solidFill>
                    <a:srgbClr val="C1EEFF"/>
                  </a:solidFill>
                  <a:latin typeface="+mj-lt"/>
                  <a:ea typeface="+mj-ea"/>
                  <a:cs typeface="+mj-cs"/>
                </a:rPr>
                <a:t> </a:t>
              </a:r>
              <a:r>
                <a:rPr lang="en-CA" sz="4000" spc="-100" dirty="0" err="1">
                  <a:solidFill>
                    <a:srgbClr val="C1EEFF"/>
                  </a:solidFill>
                  <a:latin typeface="+mj-lt"/>
                  <a:ea typeface="+mj-ea"/>
                  <a:cs typeface="+mj-cs"/>
                </a:rPr>
                <a:t>d’outils</a:t>
              </a:r>
              <a:endParaRPr lang="fr-CA" sz="4000" spc="-100" dirty="0">
                <a:solidFill>
                  <a:srgbClr val="C1EEFF"/>
                </a:solidFill>
                <a:latin typeface="+mj-lt"/>
                <a:ea typeface="+mj-ea"/>
                <a:cs typeface="+mj-cs"/>
              </a:endParaRPr>
            </a:p>
          </p:txBody>
        </p:sp>
        <p:sp>
          <p:nvSpPr>
            <p:cNvPr id="31" name="Ruban vers le bas 30"/>
            <p:cNvSpPr/>
            <p:nvPr/>
          </p:nvSpPr>
          <p:spPr>
            <a:xfrm>
              <a:off x="323528" y="263684"/>
              <a:ext cx="1500367" cy="428595"/>
            </a:xfrm>
            <a:prstGeom prst="ribbon">
              <a:avLst/>
            </a:prstGeom>
            <a:solidFill>
              <a:schemeClr val="tx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CA" dirty="0"/>
                <a:t>2</a:t>
              </a:r>
              <a:endParaRPr lang="fr-CA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ZoneTexte 3"/>
          <p:cNvSpPr txBox="1">
            <a:spLocks noChangeArrowheads="1"/>
          </p:cNvSpPr>
          <p:nvPr/>
        </p:nvSpPr>
        <p:spPr bwMode="auto">
          <a:xfrm>
            <a:off x="468313" y="4727575"/>
            <a:ext cx="235192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CA" dirty="0">
                <a:hlinkClick r:id="rId2"/>
              </a:rPr>
              <a:t>http://rire.ctreq.qc.ca</a:t>
            </a:r>
            <a:r>
              <a:rPr lang="fr-CA" dirty="0">
                <a:hlinkClick r:id="rId2"/>
              </a:rPr>
              <a:t>/</a:t>
            </a:r>
            <a:endParaRPr lang="fr-CA" dirty="0"/>
          </a:p>
          <a:p>
            <a:endParaRPr lang="fr-CA" dirty="0"/>
          </a:p>
        </p:txBody>
      </p:sp>
      <p:sp>
        <p:nvSpPr>
          <p:cNvPr id="16387" name="ZoneTexte 4"/>
          <p:cNvSpPr txBox="1">
            <a:spLocks noChangeArrowheads="1"/>
          </p:cNvSpPr>
          <p:nvPr/>
        </p:nvSpPr>
        <p:spPr bwMode="auto">
          <a:xfrm>
            <a:off x="395288" y="1844675"/>
            <a:ext cx="58039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CA" sz="2400"/>
              <a:t>Marquer une page</a:t>
            </a:r>
          </a:p>
          <a:p>
            <a:r>
              <a:rPr lang="fr-CA" sz="2400"/>
              <a:t>Surligner des éléments</a:t>
            </a:r>
          </a:p>
          <a:p>
            <a:r>
              <a:rPr lang="fr-CA" sz="2400"/>
              <a:t>Ajouter un commentaire au passage souligné</a:t>
            </a:r>
          </a:p>
        </p:txBody>
      </p:sp>
      <p:grpSp>
        <p:nvGrpSpPr>
          <p:cNvPr id="16388" name="Groupe 5"/>
          <p:cNvGrpSpPr>
            <a:grpSpLocks/>
          </p:cNvGrpSpPr>
          <p:nvPr/>
        </p:nvGrpSpPr>
        <p:grpSpPr bwMode="auto">
          <a:xfrm>
            <a:off x="323850" y="44450"/>
            <a:ext cx="7483475" cy="1412875"/>
            <a:chOff x="323528" y="44624"/>
            <a:chExt cx="7484368" cy="1412776"/>
          </a:xfrm>
        </p:grpSpPr>
        <p:sp>
          <p:nvSpPr>
            <p:cNvPr id="7" name="Titre 1"/>
            <p:cNvSpPr txBox="1">
              <a:spLocks/>
            </p:cNvSpPr>
            <p:nvPr/>
          </p:nvSpPr>
          <p:spPr>
            <a:xfrm>
              <a:off x="1835008" y="44624"/>
              <a:ext cx="5972888" cy="1412776"/>
            </a:xfrm>
            <a:prstGeom prst="rect">
              <a:avLst/>
            </a:prstGeom>
          </p:spPr>
          <p:txBody>
            <a:bodyPr/>
            <a:lstStyle/>
            <a:p>
              <a:pPr eaLnBrk="0" hangingPunct="0">
                <a:defRPr/>
              </a:pPr>
              <a:r>
                <a:rPr lang="en-CA" sz="4000" spc="-100" dirty="0">
                  <a:solidFill>
                    <a:srgbClr val="C1EEFF"/>
                  </a:solidFill>
                  <a:latin typeface="+mj-lt"/>
                  <a:ea typeface="+mj-ea"/>
                  <a:cs typeface="+mj-cs"/>
                </a:rPr>
                <a:t>Un service </a:t>
              </a:r>
              <a:r>
                <a:rPr lang="en-CA" sz="4000" spc="-100" dirty="0" err="1">
                  <a:solidFill>
                    <a:srgbClr val="C1EEFF"/>
                  </a:solidFill>
                  <a:latin typeface="+mj-lt"/>
                  <a:ea typeface="+mj-ea"/>
                  <a:cs typeface="+mj-cs"/>
                </a:rPr>
                <a:t>étendu</a:t>
              </a:r>
              <a:r>
                <a:rPr lang="en-CA" sz="4000" spc="-100" dirty="0">
                  <a:solidFill>
                    <a:srgbClr val="C1EEFF"/>
                  </a:solidFill>
                  <a:latin typeface="+mj-lt"/>
                  <a:ea typeface="+mj-ea"/>
                  <a:cs typeface="+mj-cs"/>
                </a:rPr>
                <a:t/>
              </a:r>
              <a:br>
                <a:rPr lang="en-CA" sz="4000" spc="-100" dirty="0">
                  <a:solidFill>
                    <a:srgbClr val="C1EEFF"/>
                  </a:solidFill>
                  <a:latin typeface="+mj-lt"/>
                  <a:ea typeface="+mj-ea"/>
                  <a:cs typeface="+mj-cs"/>
                </a:rPr>
              </a:br>
              <a:r>
                <a:rPr lang="en-CA" sz="4000" spc="-100" dirty="0">
                  <a:solidFill>
                    <a:srgbClr val="C1EEFF"/>
                  </a:solidFill>
                  <a:latin typeface="+mj-lt"/>
                  <a:ea typeface="+mj-ea"/>
                  <a:cs typeface="+mj-cs"/>
                </a:rPr>
                <a:t>b. La </a:t>
              </a:r>
              <a:r>
                <a:rPr lang="en-CA" sz="4000" spc="-100" dirty="0" err="1">
                  <a:solidFill>
                    <a:srgbClr val="C1EEFF"/>
                  </a:solidFill>
                  <a:latin typeface="+mj-lt"/>
                  <a:ea typeface="+mj-ea"/>
                  <a:cs typeface="+mj-cs"/>
                </a:rPr>
                <a:t>barre</a:t>
              </a:r>
              <a:r>
                <a:rPr lang="en-CA" sz="4000" spc="-100" dirty="0">
                  <a:solidFill>
                    <a:srgbClr val="C1EEFF"/>
                  </a:solidFill>
                  <a:latin typeface="+mj-lt"/>
                  <a:ea typeface="+mj-ea"/>
                  <a:cs typeface="+mj-cs"/>
                </a:rPr>
                <a:t> </a:t>
              </a:r>
              <a:r>
                <a:rPr lang="en-CA" sz="4000" spc="-100" dirty="0" err="1">
                  <a:solidFill>
                    <a:srgbClr val="C1EEFF"/>
                  </a:solidFill>
                  <a:latin typeface="+mj-lt"/>
                  <a:ea typeface="+mj-ea"/>
                  <a:cs typeface="+mj-cs"/>
                </a:rPr>
                <a:t>d’outils</a:t>
              </a:r>
              <a:endParaRPr lang="fr-CA" sz="4000" spc="-100" dirty="0">
                <a:solidFill>
                  <a:srgbClr val="C1EEFF"/>
                </a:solidFill>
                <a:latin typeface="+mj-lt"/>
                <a:ea typeface="+mj-ea"/>
                <a:cs typeface="+mj-cs"/>
              </a:endParaRPr>
            </a:p>
          </p:txBody>
        </p:sp>
        <p:sp>
          <p:nvSpPr>
            <p:cNvPr id="8" name="Ruban vers le bas 7"/>
            <p:cNvSpPr/>
            <p:nvPr/>
          </p:nvSpPr>
          <p:spPr>
            <a:xfrm>
              <a:off x="323528" y="263684"/>
              <a:ext cx="1500367" cy="428595"/>
            </a:xfrm>
            <a:prstGeom prst="ribbon">
              <a:avLst/>
            </a:prstGeom>
            <a:solidFill>
              <a:schemeClr val="tx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fr-CA" dirty="0"/>
                <a:t>2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oneTexte 5"/>
          <p:cNvSpPr txBox="1">
            <a:spLocks noChangeArrowheads="1"/>
          </p:cNvSpPr>
          <p:nvPr/>
        </p:nvSpPr>
        <p:spPr bwMode="auto">
          <a:xfrm>
            <a:off x="468313" y="1844675"/>
            <a:ext cx="7408862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CA" sz="2400"/>
              <a:t>Ajouter un commentaire général </a:t>
            </a:r>
          </a:p>
          <a:p>
            <a:r>
              <a:rPr lang="fr-CA" sz="2400"/>
              <a:t>Ajouter un commentaire</a:t>
            </a:r>
            <a:r>
              <a:rPr lang="fr-CA"/>
              <a:t> </a:t>
            </a:r>
            <a:r>
              <a:rPr lang="fr-CA" sz="2400"/>
              <a:t>portant sur une partie de la page</a:t>
            </a:r>
          </a:p>
        </p:txBody>
      </p:sp>
      <p:sp>
        <p:nvSpPr>
          <p:cNvPr id="17411" name="ZoneTexte 6"/>
          <p:cNvSpPr txBox="1">
            <a:spLocks noChangeArrowheads="1"/>
          </p:cNvSpPr>
          <p:nvPr/>
        </p:nvSpPr>
        <p:spPr bwMode="auto">
          <a:xfrm>
            <a:off x="539750" y="3141663"/>
            <a:ext cx="324961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CA">
                <a:hlinkClick r:id="rId2"/>
              </a:rPr>
              <a:t>http://spip.fgamonteregie.qc.ca/</a:t>
            </a:r>
            <a:endParaRPr lang="fr-CA"/>
          </a:p>
          <a:p>
            <a:endParaRPr lang="fr-CA"/>
          </a:p>
        </p:txBody>
      </p:sp>
      <p:grpSp>
        <p:nvGrpSpPr>
          <p:cNvPr id="17412" name="Groupe 7"/>
          <p:cNvGrpSpPr>
            <a:grpSpLocks/>
          </p:cNvGrpSpPr>
          <p:nvPr/>
        </p:nvGrpSpPr>
        <p:grpSpPr bwMode="auto">
          <a:xfrm>
            <a:off x="323850" y="44450"/>
            <a:ext cx="7483475" cy="1412875"/>
            <a:chOff x="323528" y="44624"/>
            <a:chExt cx="7484368" cy="1412776"/>
          </a:xfrm>
        </p:grpSpPr>
        <p:sp>
          <p:nvSpPr>
            <p:cNvPr id="9" name="Titre 1"/>
            <p:cNvSpPr txBox="1">
              <a:spLocks/>
            </p:cNvSpPr>
            <p:nvPr/>
          </p:nvSpPr>
          <p:spPr>
            <a:xfrm>
              <a:off x="1835008" y="44624"/>
              <a:ext cx="5972888" cy="1412776"/>
            </a:xfrm>
            <a:prstGeom prst="rect">
              <a:avLst/>
            </a:prstGeom>
          </p:spPr>
          <p:txBody>
            <a:bodyPr/>
            <a:lstStyle/>
            <a:p>
              <a:pPr eaLnBrk="0" hangingPunct="0">
                <a:defRPr/>
              </a:pPr>
              <a:r>
                <a:rPr lang="en-CA" sz="4000" spc="-100" dirty="0">
                  <a:solidFill>
                    <a:srgbClr val="C1EEFF"/>
                  </a:solidFill>
                  <a:latin typeface="+mj-lt"/>
                  <a:ea typeface="+mj-ea"/>
                  <a:cs typeface="+mj-cs"/>
                </a:rPr>
                <a:t>Un service </a:t>
              </a:r>
              <a:r>
                <a:rPr lang="en-CA" sz="4000" spc="-100" dirty="0" err="1">
                  <a:solidFill>
                    <a:srgbClr val="C1EEFF"/>
                  </a:solidFill>
                  <a:latin typeface="+mj-lt"/>
                  <a:ea typeface="+mj-ea"/>
                  <a:cs typeface="+mj-cs"/>
                </a:rPr>
                <a:t>étendu</a:t>
              </a:r>
              <a:r>
                <a:rPr lang="en-CA" sz="4000" spc="-100" dirty="0">
                  <a:solidFill>
                    <a:srgbClr val="C1EEFF"/>
                  </a:solidFill>
                  <a:latin typeface="+mj-lt"/>
                  <a:ea typeface="+mj-ea"/>
                  <a:cs typeface="+mj-cs"/>
                </a:rPr>
                <a:t/>
              </a:r>
              <a:br>
                <a:rPr lang="en-CA" sz="4000" spc="-100" dirty="0">
                  <a:solidFill>
                    <a:srgbClr val="C1EEFF"/>
                  </a:solidFill>
                  <a:latin typeface="+mj-lt"/>
                  <a:ea typeface="+mj-ea"/>
                  <a:cs typeface="+mj-cs"/>
                </a:rPr>
              </a:br>
              <a:r>
                <a:rPr lang="en-CA" sz="4000" spc="-100" dirty="0">
                  <a:solidFill>
                    <a:srgbClr val="C1EEFF"/>
                  </a:solidFill>
                  <a:latin typeface="+mj-lt"/>
                  <a:ea typeface="+mj-ea"/>
                  <a:cs typeface="+mj-cs"/>
                </a:rPr>
                <a:t>b. La </a:t>
              </a:r>
              <a:r>
                <a:rPr lang="en-CA" sz="4000" spc="-100" dirty="0" err="1">
                  <a:solidFill>
                    <a:srgbClr val="C1EEFF"/>
                  </a:solidFill>
                  <a:latin typeface="+mj-lt"/>
                  <a:ea typeface="+mj-ea"/>
                  <a:cs typeface="+mj-cs"/>
                </a:rPr>
                <a:t>barre</a:t>
              </a:r>
              <a:r>
                <a:rPr lang="en-CA" sz="4000" spc="-100" dirty="0">
                  <a:solidFill>
                    <a:srgbClr val="C1EEFF"/>
                  </a:solidFill>
                  <a:latin typeface="+mj-lt"/>
                  <a:ea typeface="+mj-ea"/>
                  <a:cs typeface="+mj-cs"/>
                </a:rPr>
                <a:t> </a:t>
              </a:r>
              <a:r>
                <a:rPr lang="en-CA" sz="4000" spc="-100" dirty="0" err="1">
                  <a:solidFill>
                    <a:srgbClr val="C1EEFF"/>
                  </a:solidFill>
                  <a:latin typeface="+mj-lt"/>
                  <a:ea typeface="+mj-ea"/>
                  <a:cs typeface="+mj-cs"/>
                </a:rPr>
                <a:t>d’outils</a:t>
              </a:r>
              <a:endParaRPr lang="fr-CA" sz="4000" spc="-100" dirty="0">
                <a:solidFill>
                  <a:srgbClr val="C1EEFF"/>
                </a:solidFill>
                <a:latin typeface="+mj-lt"/>
                <a:ea typeface="+mj-ea"/>
                <a:cs typeface="+mj-cs"/>
              </a:endParaRPr>
            </a:p>
          </p:txBody>
        </p:sp>
        <p:sp>
          <p:nvSpPr>
            <p:cNvPr id="10" name="Ruban vers le bas 9"/>
            <p:cNvSpPr/>
            <p:nvPr/>
          </p:nvSpPr>
          <p:spPr>
            <a:xfrm>
              <a:off x="323528" y="263684"/>
              <a:ext cx="1500367" cy="428595"/>
            </a:xfrm>
            <a:prstGeom prst="ribbon">
              <a:avLst/>
            </a:prstGeom>
            <a:solidFill>
              <a:schemeClr val="tx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CA" dirty="0"/>
                <a:t>2</a:t>
              </a:r>
              <a:endParaRPr lang="fr-CA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étro">
  <a:themeElements>
    <a:clrScheme name="Mé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é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é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5917</TotalTime>
  <Words>365</Words>
  <Application>Microsoft Office PowerPoint</Application>
  <PresentationFormat>Affichage à l'écran (4:3)</PresentationFormat>
  <Paragraphs>116</Paragraphs>
  <Slides>16</Slides>
  <Notes>7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17" baseType="lpstr">
      <vt:lpstr>Métro</vt:lpstr>
      <vt:lpstr>Atelier 4116</vt:lpstr>
      <vt:lpstr>Plan</vt:lpstr>
      <vt:lpstr>Du favori à Diigo a. Les favoris</vt:lpstr>
      <vt:lpstr>Du favori à Diigo b. Diigo</vt:lpstr>
      <vt:lpstr>Des questions?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Crédit pour les images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Stéphane Lavoie</dc:creator>
  <cp:lastModifiedBy>Tech</cp:lastModifiedBy>
  <cp:revision>425</cp:revision>
  <dcterms:created xsi:type="dcterms:W3CDTF">2008-10-24T03:25:32Z</dcterms:created>
  <dcterms:modified xsi:type="dcterms:W3CDTF">2011-04-21T16:41:24Z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iveCommonsLicenseID">
    <vt:lpwstr>standard&amp;commercial=n&amp;derivatives=sa&amp;jurisdiction=ca</vt:lpwstr>
  </property>
  <property fmtid="{D5CDD505-2E9C-101B-9397-08002B2CF9AE}" pid="3" name="CreativeCommonsLicenseURL">
    <vt:lpwstr>http://creativecommons.org/licenses/by-nc-sa/2.5/ca/</vt:lpwstr>
  </property>
  <property fmtid="{D5CDD505-2E9C-101B-9397-08002B2CF9AE}" pid="4" name="CreativeCommonsLicenseXml">
    <vt:lpwstr>&lt;?xml version="1.0" encoding="utf-8"?&gt;&lt;result&gt;&lt;license-uri&gt;http://creativecommons.org/licenses/by-nc-sa/2.5/ca/&lt;/license-uri&gt;&lt;license-name&gt;Paternité-Pas d'Utilisation Commerciale-Partage des Conditions Initiales à l'Identique 2.5 Canada&lt;/license-name&gt;&lt;rdf</vt:lpwstr>
  </property>
</Properties>
</file>