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1.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2.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3.xml" ContentType="application/inkml+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1"/>
  </p:sldMasterIdLst>
  <p:notesMasterIdLst>
    <p:notesMasterId r:id="rId69"/>
  </p:notesMasterIdLst>
  <p:handoutMasterIdLst>
    <p:handoutMasterId r:id="rId70"/>
  </p:handoutMasterIdLst>
  <p:sldIdLst>
    <p:sldId id="378" r:id="rId2"/>
    <p:sldId id="375" r:id="rId3"/>
    <p:sldId id="376" r:id="rId4"/>
    <p:sldId id="256" r:id="rId5"/>
    <p:sldId id="341" r:id="rId6"/>
    <p:sldId id="372" r:id="rId7"/>
    <p:sldId id="345" r:id="rId8"/>
    <p:sldId id="354" r:id="rId9"/>
    <p:sldId id="337" r:id="rId10"/>
    <p:sldId id="363" r:id="rId11"/>
    <p:sldId id="373" r:id="rId12"/>
    <p:sldId id="351" r:id="rId13"/>
    <p:sldId id="356" r:id="rId14"/>
    <p:sldId id="312" r:id="rId15"/>
    <p:sldId id="325" r:id="rId16"/>
    <p:sldId id="308" r:id="rId17"/>
    <p:sldId id="313" r:id="rId18"/>
    <p:sldId id="314" r:id="rId19"/>
    <p:sldId id="267" r:id="rId20"/>
    <p:sldId id="266" r:id="rId21"/>
    <p:sldId id="262" r:id="rId22"/>
    <p:sldId id="263" r:id="rId23"/>
    <p:sldId id="319" r:id="rId24"/>
    <p:sldId id="264" r:id="rId25"/>
    <p:sldId id="258" r:id="rId26"/>
    <p:sldId id="318" r:id="rId27"/>
    <p:sldId id="350" r:id="rId28"/>
    <p:sldId id="315" r:id="rId29"/>
    <p:sldId id="285" r:id="rId30"/>
    <p:sldId id="353" r:id="rId31"/>
    <p:sldId id="299" r:id="rId32"/>
    <p:sldId id="270" r:id="rId33"/>
    <p:sldId id="276" r:id="rId34"/>
    <p:sldId id="352" r:id="rId35"/>
    <p:sldId id="304" r:id="rId36"/>
    <p:sldId id="324" r:id="rId37"/>
    <p:sldId id="320" r:id="rId38"/>
    <p:sldId id="316" r:id="rId39"/>
    <p:sldId id="303" r:id="rId40"/>
    <p:sldId id="359" r:id="rId41"/>
    <p:sldId id="296" r:id="rId42"/>
    <p:sldId id="268" r:id="rId43"/>
    <p:sldId id="300" r:id="rId44"/>
    <p:sldId id="272" r:id="rId45"/>
    <p:sldId id="301" r:id="rId46"/>
    <p:sldId id="302" r:id="rId47"/>
    <p:sldId id="269" r:id="rId48"/>
    <p:sldId id="329" r:id="rId49"/>
    <p:sldId id="274" r:id="rId50"/>
    <p:sldId id="370" r:id="rId51"/>
    <p:sldId id="369" r:id="rId52"/>
    <p:sldId id="368" r:id="rId53"/>
    <p:sldId id="322" r:id="rId54"/>
    <p:sldId id="323" r:id="rId55"/>
    <p:sldId id="330" r:id="rId56"/>
    <p:sldId id="347" r:id="rId57"/>
    <p:sldId id="335" r:id="rId58"/>
    <p:sldId id="333" r:id="rId59"/>
    <p:sldId id="326" r:id="rId60"/>
    <p:sldId id="327" r:id="rId61"/>
    <p:sldId id="362" r:id="rId62"/>
    <p:sldId id="360" r:id="rId63"/>
    <p:sldId id="361" r:id="rId64"/>
    <p:sldId id="371" r:id="rId65"/>
    <p:sldId id="377" r:id="rId66"/>
    <p:sldId id="349" r:id="rId67"/>
    <p:sldId id="279" r:id="rId68"/>
  </p:sldIdLst>
  <p:sldSz cx="12192000" cy="6858000"/>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IVIERGE, GUYLAINE" initials="TG" lastIdx="2" clrIdx="0">
    <p:extLst/>
  </p:cmAuthor>
  <p:cmAuthor id="2" name="Guylaine Thivierge" initials="GT"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9EFF3"/>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220" autoAdjust="0"/>
    <p:restoredTop sz="96144" autoAdjust="0"/>
  </p:normalViewPr>
  <p:slideViewPr>
    <p:cSldViewPr snapToGrid="0">
      <p:cViewPr varScale="1">
        <p:scale>
          <a:sx n="64" d="100"/>
          <a:sy n="64" d="100"/>
        </p:scale>
        <p:origin x="48" y="81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82119" cy="466435"/>
          </a:xfrm>
          <a:prstGeom prst="rect">
            <a:avLst/>
          </a:prstGeom>
        </p:spPr>
        <p:txBody>
          <a:bodyPr vert="horz" lIns="92437" tIns="46219" rIns="92437" bIns="46219" rtlCol="0"/>
          <a:lstStyle>
            <a:lvl1pPr algn="l">
              <a:defRPr sz="1200"/>
            </a:lvl1pPr>
          </a:lstStyle>
          <a:p>
            <a:endParaRPr lang="fr-CA"/>
          </a:p>
        </p:txBody>
      </p:sp>
      <p:sp>
        <p:nvSpPr>
          <p:cNvPr id="3" name="Espace réservé de la date 2"/>
          <p:cNvSpPr>
            <a:spLocks noGrp="1"/>
          </p:cNvSpPr>
          <p:nvPr>
            <p:ph type="dt" sz="quarter" idx="1"/>
          </p:nvPr>
        </p:nvSpPr>
        <p:spPr>
          <a:xfrm>
            <a:off x="3898102" y="0"/>
            <a:ext cx="2982119" cy="466435"/>
          </a:xfrm>
          <a:prstGeom prst="rect">
            <a:avLst/>
          </a:prstGeom>
        </p:spPr>
        <p:txBody>
          <a:bodyPr vert="horz" lIns="92437" tIns="46219" rIns="92437" bIns="46219" rtlCol="0"/>
          <a:lstStyle>
            <a:lvl1pPr algn="r">
              <a:defRPr sz="1200"/>
            </a:lvl1pPr>
          </a:lstStyle>
          <a:p>
            <a:fld id="{92F7031D-D0ED-456E-AC23-BEA415BD7CFF}" type="datetimeFigureOut">
              <a:rPr lang="fr-CA" smtClean="0"/>
              <a:t>2019-05-29</a:t>
            </a:fld>
            <a:endParaRPr lang="fr-CA"/>
          </a:p>
        </p:txBody>
      </p:sp>
      <p:sp>
        <p:nvSpPr>
          <p:cNvPr id="4" name="Espace réservé du pied de page 3"/>
          <p:cNvSpPr>
            <a:spLocks noGrp="1"/>
          </p:cNvSpPr>
          <p:nvPr>
            <p:ph type="ftr" sz="quarter" idx="2"/>
          </p:nvPr>
        </p:nvSpPr>
        <p:spPr>
          <a:xfrm>
            <a:off x="0" y="8829968"/>
            <a:ext cx="2982119" cy="466434"/>
          </a:xfrm>
          <a:prstGeom prst="rect">
            <a:avLst/>
          </a:prstGeom>
        </p:spPr>
        <p:txBody>
          <a:bodyPr vert="horz" lIns="92437" tIns="46219" rIns="92437" bIns="46219" rtlCol="0" anchor="b"/>
          <a:lstStyle>
            <a:lvl1pPr algn="l">
              <a:defRPr sz="1200"/>
            </a:lvl1pPr>
          </a:lstStyle>
          <a:p>
            <a:endParaRPr lang="fr-CA"/>
          </a:p>
        </p:txBody>
      </p:sp>
      <p:sp>
        <p:nvSpPr>
          <p:cNvPr id="5" name="Espace réservé du numéro de diapositive 4"/>
          <p:cNvSpPr>
            <a:spLocks noGrp="1"/>
          </p:cNvSpPr>
          <p:nvPr>
            <p:ph type="sldNum" sz="quarter" idx="3"/>
          </p:nvPr>
        </p:nvSpPr>
        <p:spPr>
          <a:xfrm>
            <a:off x="3898102" y="8829968"/>
            <a:ext cx="2982119" cy="466434"/>
          </a:xfrm>
          <a:prstGeom prst="rect">
            <a:avLst/>
          </a:prstGeom>
        </p:spPr>
        <p:txBody>
          <a:bodyPr vert="horz" lIns="92437" tIns="46219" rIns="92437" bIns="46219" rtlCol="0" anchor="b"/>
          <a:lstStyle>
            <a:lvl1pPr algn="r">
              <a:defRPr sz="1200"/>
            </a:lvl1pPr>
          </a:lstStyle>
          <a:p>
            <a:fld id="{E587B853-610F-46EC-90F7-8DC0E31A9053}" type="slidenum">
              <a:rPr lang="fr-CA" smtClean="0"/>
              <a:t>‹N°›</a:t>
            </a:fld>
            <a:endParaRPr lang="fr-CA"/>
          </a:p>
        </p:txBody>
      </p:sp>
    </p:spTree>
    <p:extLst>
      <p:ext uri="{BB962C8B-B14F-4D97-AF65-F5344CB8AC3E}">
        <p14:creationId xmlns:p14="http://schemas.microsoft.com/office/powerpoint/2010/main" val="290018823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28.34025" units="1/cm"/>
          <inkml:channelProperty channel="Y" name="resolution" value="28.33948" units="1/cm"/>
          <inkml:channelProperty channel="T" name="resolution" value="1" units="1/dev"/>
        </inkml:channelProperties>
      </inkml:inkSource>
      <inkml:timestamp xml:id="ts0" timeString="2018-01-11T16:00:53.530"/>
    </inkml:context>
    <inkml:brush xml:id="br0">
      <inkml:brushProperty name="width" value="0.06667" units="cm"/>
      <inkml:brushProperty name="height" value="0.06667" units="cm"/>
      <inkml:brushProperty name="fitToCurve" value="1"/>
    </inkml:brush>
  </inkml:definitions>
  <inkml:traceGroup>
    <inkml:annotationXML>
      <emma:emma xmlns:emma="http://www.w3.org/2003/04/emma" version="1.0">
        <emma:interpretation id="{9B07AA8B-577C-47F7-BDCA-B09D622F2771}" emma:medium="tactile" emma:mode="ink">
          <msink:context xmlns:msink="http://schemas.microsoft.com/ink/2010/main" type="writingRegion" rotatedBoundingBox="18170,15631 18185,15631 18185,15646 18170,15646"/>
        </emma:interpretation>
      </emma:emma>
    </inkml:annotationXML>
    <inkml:traceGroup>
      <inkml:annotationXML>
        <emma:emma xmlns:emma="http://www.w3.org/2003/04/emma" version="1.0">
          <emma:interpretation id="{AA87F394-F547-41FE-BEFE-3E872E6DF791}" emma:medium="tactile" emma:mode="ink">
            <msink:context xmlns:msink="http://schemas.microsoft.com/ink/2010/main" type="paragraph" rotatedBoundingBox="18170,15631 18185,15631 18185,15646 18170,15646" alignmentLevel="1"/>
          </emma:interpretation>
        </emma:emma>
      </inkml:annotationXML>
      <inkml:traceGroup>
        <inkml:annotationXML>
          <emma:emma xmlns:emma="http://www.w3.org/2003/04/emma" version="1.0">
            <emma:interpretation id="{56AE93A0-E229-40AD-9226-4003C5967C6C}" emma:medium="tactile" emma:mode="ink">
              <msink:context xmlns:msink="http://schemas.microsoft.com/ink/2010/main" type="line" rotatedBoundingBox="18170,15631 18185,15631 18185,15646 18170,15646"/>
            </emma:interpretation>
          </emma:emma>
        </inkml:annotationXML>
        <inkml:traceGroup>
          <inkml:annotationXML>
            <emma:emma xmlns:emma="http://www.w3.org/2003/04/emma" version="1.0">
              <emma:interpretation id="{C6E14F32-FA18-4C60-8699-47510FD8D90D}" emma:medium="tactile" emma:mode="ink">
                <msink:context xmlns:msink="http://schemas.microsoft.com/ink/2010/main" type="inkWord" rotatedBoundingBox="18170,15631 18185,15631 18185,15646 18170,15646"/>
              </emma:interpretation>
            </emma:emma>
          </inkml:annotationXML>
          <inkml:trace contextRef="#ctx0" brushRef="#br0">0 0 0</inkml:trace>
        </inkml:traceGroup>
      </inkml:traceGroup>
    </inkml:traceGroup>
  </inkml:traceGroup>
</inkml:ink>
</file>

<file path=ppt/ink/ink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28.34025" units="1/cm"/>
          <inkml:channelProperty channel="Y" name="resolution" value="28.33948" units="1/cm"/>
          <inkml:channelProperty channel="T" name="resolution" value="1" units="1/dev"/>
        </inkml:channelProperties>
      </inkml:inkSource>
      <inkml:timestamp xml:id="ts0" timeString="2018-01-11T16:08:40.272"/>
    </inkml:context>
    <inkml:brush xml:id="br0">
      <inkml:brushProperty name="width" value="0.06667" units="cm"/>
      <inkml:brushProperty name="height" value="0.06667" units="cm"/>
      <inkml:brushProperty name="fitToCurve" value="1"/>
    </inkml:brush>
  </inkml:definitions>
  <inkml:traceGroup>
    <inkml:annotationXML>
      <emma:emma xmlns:emma="http://www.w3.org/2003/04/emma" version="1.0">
        <emma:interpretation id="{0C33A833-566B-43A4-A089-8CB1E4BF584B}" emma:medium="tactile" emma:mode="ink">
          <msink:context xmlns:msink="http://schemas.microsoft.com/ink/2010/main" type="writingRegion" rotatedBoundingBox="27119,7659 27134,7659 27134,7674 27119,7674"/>
        </emma:interpretation>
      </emma:emma>
    </inkml:annotationXML>
    <inkml:traceGroup>
      <inkml:annotationXML>
        <emma:emma xmlns:emma="http://www.w3.org/2003/04/emma" version="1.0">
          <emma:interpretation id="{D67231C7-3AD2-44B1-8099-62A02A7D90CC}" emma:medium="tactile" emma:mode="ink">
            <msink:context xmlns:msink="http://schemas.microsoft.com/ink/2010/main" type="paragraph" rotatedBoundingBox="27119,7659 27134,7659 27134,7674 27119,7674" alignmentLevel="1"/>
          </emma:interpretation>
        </emma:emma>
      </inkml:annotationXML>
      <inkml:traceGroup>
        <inkml:annotationXML>
          <emma:emma xmlns:emma="http://www.w3.org/2003/04/emma" version="1.0">
            <emma:interpretation id="{AEA1094D-1642-4E18-838F-9DAA87A47C2B}" emma:medium="tactile" emma:mode="ink">
              <msink:context xmlns:msink="http://schemas.microsoft.com/ink/2010/main" type="line" rotatedBoundingBox="27119,7659 27134,7659 27134,7674 27119,7674"/>
            </emma:interpretation>
          </emma:emma>
        </inkml:annotationXML>
        <inkml:traceGroup>
          <inkml:annotationXML>
            <emma:emma xmlns:emma="http://www.w3.org/2003/04/emma" version="1.0">
              <emma:interpretation id="{DDEB586E-D3AE-419E-8E70-5F78A0F9E01F}" emma:medium="tactile" emma:mode="ink">
                <msink:context xmlns:msink="http://schemas.microsoft.com/ink/2010/main" type="inkWord" rotatedBoundingBox="27119,7659 27134,7659 27134,7674 27119,7674"/>
              </emma:interpretation>
            </emma:emma>
          </inkml:annotationXML>
          <inkml:trace contextRef="#ctx0" brushRef="#br0">0 0 0</inkml:trace>
        </inkml:traceGroup>
      </inkml:traceGroup>
    </inkml:traceGroup>
  </inkml:traceGroup>
</inkml:ink>
</file>

<file path=ppt/ink/ink3.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28.31858" units="1/cm"/>
          <inkml:channelProperty channel="Y" name="resolution" value="28.36565" units="1/cm"/>
          <inkml:channelProperty channel="T" name="resolution" value="1" units="1/dev"/>
        </inkml:channelProperties>
      </inkml:inkSource>
      <inkml:timestamp xml:id="ts0" timeString="2018-05-31T14:40:08.391"/>
    </inkml:context>
    <inkml:brush xml:id="br0">
      <inkml:brushProperty name="width" value="0.06667" units="cm"/>
      <inkml:brushProperty name="height" value="0.06667" units="cm"/>
      <inkml:brushProperty name="fitToCurve" value="1"/>
    </inkml:brush>
  </inkml:definitions>
  <inkml:traceGroup>
    <inkml:annotationXML>
      <emma:emma xmlns:emma="http://www.w3.org/2003/04/emma" version="1.0">
        <emma:interpretation id="{869F27A8-F3DD-4DA6-9B28-47AC1AF8FF57}" emma:medium="tactile" emma:mode="ink">
          <msink:context xmlns:msink="http://schemas.microsoft.com/ink/2010/main" type="writingRegion" rotatedBoundingBox="8008,-987 8023,-987 8023,-972 8008,-972"/>
        </emma:interpretation>
      </emma:emma>
    </inkml:annotationXML>
    <inkml:traceGroup>
      <inkml:annotationXML>
        <emma:emma xmlns:emma="http://www.w3.org/2003/04/emma" version="1.0">
          <emma:interpretation id="{1C45598D-5D30-419C-81A2-93C0BC01F423}" emma:medium="tactile" emma:mode="ink">
            <msink:context xmlns:msink="http://schemas.microsoft.com/ink/2010/main" type="paragraph" rotatedBoundingBox="8008,-987 8023,-987 8023,-972 8008,-972" alignmentLevel="1"/>
          </emma:interpretation>
        </emma:emma>
      </inkml:annotationXML>
      <inkml:traceGroup>
        <inkml:annotationXML>
          <emma:emma xmlns:emma="http://www.w3.org/2003/04/emma" version="1.0">
            <emma:interpretation id="{EB3DD0B0-2A98-4C9E-A3C6-D20C2784FD55}" emma:medium="tactile" emma:mode="ink">
              <msink:context xmlns:msink="http://schemas.microsoft.com/ink/2010/main" type="line" rotatedBoundingBox="8008,-987 8023,-987 8023,-972 8008,-972"/>
            </emma:interpretation>
          </emma:emma>
        </inkml:annotationXML>
        <inkml:traceGroup>
          <inkml:annotationXML>
            <emma:emma xmlns:emma="http://www.w3.org/2003/04/emma" version="1.0">
              <emma:interpretation id="{10D423B6-5F68-4691-A255-4725C0ED5648}" emma:medium="tactile" emma:mode="ink">
                <msink:context xmlns:msink="http://schemas.microsoft.com/ink/2010/main" type="inkWord" rotatedBoundingBox="8008,-987 8023,-987 8023,-972 8008,-972"/>
              </emma:interpretation>
            </emma:emma>
          </inkml:annotationXML>
          <inkml:trace contextRef="#ctx0" brushRef="#br0">0 0 0</inkml:trace>
        </inkml:traceGroup>
      </inkml:traceGroup>
    </inkml:traceGroup>
  </inkml:traceGroup>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1"/>
            <a:ext cx="2981438" cy="466088"/>
          </a:xfrm>
          <a:prstGeom prst="rect">
            <a:avLst/>
          </a:prstGeom>
        </p:spPr>
        <p:txBody>
          <a:bodyPr vert="horz" lIns="90955" tIns="45478" rIns="90955" bIns="45478" rtlCol="0"/>
          <a:lstStyle>
            <a:lvl1pPr algn="l">
              <a:defRPr sz="1200"/>
            </a:lvl1pPr>
          </a:lstStyle>
          <a:p>
            <a:endParaRPr lang="fr-CA"/>
          </a:p>
        </p:txBody>
      </p:sp>
      <p:sp>
        <p:nvSpPr>
          <p:cNvPr id="3" name="Espace réservé de la date 2"/>
          <p:cNvSpPr>
            <a:spLocks noGrp="1"/>
          </p:cNvSpPr>
          <p:nvPr>
            <p:ph type="dt" idx="1"/>
          </p:nvPr>
        </p:nvSpPr>
        <p:spPr>
          <a:xfrm>
            <a:off x="3898804" y="1"/>
            <a:ext cx="2981438" cy="466088"/>
          </a:xfrm>
          <a:prstGeom prst="rect">
            <a:avLst/>
          </a:prstGeom>
        </p:spPr>
        <p:txBody>
          <a:bodyPr vert="horz" lIns="90955" tIns="45478" rIns="90955" bIns="45478" rtlCol="0"/>
          <a:lstStyle>
            <a:lvl1pPr algn="r">
              <a:defRPr sz="1200"/>
            </a:lvl1pPr>
          </a:lstStyle>
          <a:p>
            <a:fld id="{4A8C78B5-1D56-4510-A90A-8BA93CF18402}" type="datetimeFigureOut">
              <a:rPr lang="fr-CA" smtClean="0"/>
              <a:t>2019-05-29</a:t>
            </a:fld>
            <a:endParaRPr lang="fr-CA"/>
          </a:p>
        </p:txBody>
      </p:sp>
      <p:sp>
        <p:nvSpPr>
          <p:cNvPr id="4" name="Espace réservé de l'image des diapositives 3"/>
          <p:cNvSpPr>
            <a:spLocks noGrp="1" noRot="1" noChangeAspect="1"/>
          </p:cNvSpPr>
          <p:nvPr>
            <p:ph type="sldImg" idx="2"/>
          </p:nvPr>
        </p:nvSpPr>
        <p:spPr>
          <a:xfrm>
            <a:off x="654050" y="1162050"/>
            <a:ext cx="5573713" cy="3136900"/>
          </a:xfrm>
          <a:prstGeom prst="rect">
            <a:avLst/>
          </a:prstGeom>
          <a:noFill/>
          <a:ln w="12700">
            <a:solidFill>
              <a:prstClr val="black"/>
            </a:solidFill>
          </a:ln>
        </p:spPr>
        <p:txBody>
          <a:bodyPr vert="horz" lIns="90955" tIns="45478" rIns="90955" bIns="45478" rtlCol="0" anchor="ctr"/>
          <a:lstStyle/>
          <a:p>
            <a:endParaRPr lang="fr-CA"/>
          </a:p>
        </p:txBody>
      </p:sp>
      <p:sp>
        <p:nvSpPr>
          <p:cNvPr id="5" name="Espace réservé des notes 4"/>
          <p:cNvSpPr>
            <a:spLocks noGrp="1"/>
          </p:cNvSpPr>
          <p:nvPr>
            <p:ph type="body" sz="quarter" idx="3"/>
          </p:nvPr>
        </p:nvSpPr>
        <p:spPr>
          <a:xfrm>
            <a:off x="688024" y="4473813"/>
            <a:ext cx="5505765" cy="3660537"/>
          </a:xfrm>
          <a:prstGeom prst="rect">
            <a:avLst/>
          </a:prstGeom>
        </p:spPr>
        <p:txBody>
          <a:bodyPr vert="horz" lIns="90955" tIns="45478" rIns="90955" bIns="45478"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1" y="8830312"/>
            <a:ext cx="2981438" cy="466088"/>
          </a:xfrm>
          <a:prstGeom prst="rect">
            <a:avLst/>
          </a:prstGeom>
        </p:spPr>
        <p:txBody>
          <a:bodyPr vert="horz" lIns="90955" tIns="45478" rIns="90955" bIns="45478"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98804" y="8830312"/>
            <a:ext cx="2981438" cy="466088"/>
          </a:xfrm>
          <a:prstGeom prst="rect">
            <a:avLst/>
          </a:prstGeom>
        </p:spPr>
        <p:txBody>
          <a:bodyPr vert="horz" lIns="90955" tIns="45478" rIns="90955" bIns="45478" rtlCol="0" anchor="b"/>
          <a:lstStyle>
            <a:lvl1pPr algn="r">
              <a:defRPr sz="1200"/>
            </a:lvl1pPr>
          </a:lstStyle>
          <a:p>
            <a:fld id="{1B93F69B-234D-41A0-B721-B159D5B8B4D7}" type="slidenum">
              <a:rPr lang="fr-CA" smtClean="0"/>
              <a:t>‹N°›</a:t>
            </a:fld>
            <a:endParaRPr lang="fr-CA"/>
          </a:p>
        </p:txBody>
      </p:sp>
    </p:spTree>
    <p:extLst>
      <p:ext uri="{BB962C8B-B14F-4D97-AF65-F5344CB8AC3E}">
        <p14:creationId xmlns:p14="http://schemas.microsoft.com/office/powerpoint/2010/main" val="3524130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pr&#233;nom.nom@eleve.csp.qc.ca"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Les</a:t>
            </a:r>
            <a:r>
              <a:rPr lang="fr-CA" baseline="0" dirty="0"/>
              <a:t> élèves auront besoin de l</a:t>
            </a:r>
            <a:r>
              <a:rPr lang="fr-CA" dirty="0"/>
              <a:t>eur adresse courriel de l’école : </a:t>
            </a:r>
            <a:r>
              <a:rPr lang="fr-CA" dirty="0">
                <a:hlinkClick r:id="rId3"/>
              </a:rPr>
              <a:t>prénom.nom@eleve.csp.qc.ca</a:t>
            </a:r>
            <a:r>
              <a:rPr lang="fr-CA" dirty="0"/>
              <a:t> ;</a:t>
            </a:r>
          </a:p>
          <a:p>
            <a:r>
              <a:rPr lang="fr-CA" dirty="0"/>
              <a:t>De leur code personnel pour entrer par ce courriel</a:t>
            </a:r>
            <a:r>
              <a:rPr lang="fr-CA" baseline="0" dirty="0"/>
              <a:t> Outlook.</a:t>
            </a:r>
          </a:p>
          <a:p>
            <a:r>
              <a:rPr lang="fr-CA" baseline="0" dirty="0"/>
              <a:t>Ils accepteront </a:t>
            </a:r>
            <a:r>
              <a:rPr lang="fr-CA" baseline="0" dirty="0" smtClean="0"/>
              <a:t>l’</a:t>
            </a:r>
            <a:r>
              <a:rPr lang="fr-CA" baseline="0" dirty="0" err="1" smtClean="0"/>
              <a:t>invitatiton</a:t>
            </a:r>
            <a:r>
              <a:rPr lang="fr-CA" baseline="0" dirty="0"/>
              <a:t>.</a:t>
            </a:r>
            <a:endParaRPr lang="fr-CA" dirty="0"/>
          </a:p>
          <a:p>
            <a:endParaRPr lang="fr-CA" dirty="0"/>
          </a:p>
        </p:txBody>
      </p:sp>
      <p:sp>
        <p:nvSpPr>
          <p:cNvPr id="4" name="Espace réservé du numéro de diapositive 3"/>
          <p:cNvSpPr>
            <a:spLocks noGrp="1"/>
          </p:cNvSpPr>
          <p:nvPr>
            <p:ph type="sldNum" sz="quarter" idx="10"/>
          </p:nvPr>
        </p:nvSpPr>
        <p:spPr/>
        <p:txBody>
          <a:bodyPr/>
          <a:lstStyle/>
          <a:p>
            <a:fld id="{1B93F69B-234D-41A0-B721-B159D5B8B4D7}" type="slidenum">
              <a:rPr lang="fr-CA" smtClean="0"/>
              <a:t>9</a:t>
            </a:fld>
            <a:endParaRPr lang="fr-CA"/>
          </a:p>
        </p:txBody>
      </p:sp>
    </p:spTree>
    <p:extLst>
      <p:ext uri="{BB962C8B-B14F-4D97-AF65-F5344CB8AC3E}">
        <p14:creationId xmlns:p14="http://schemas.microsoft.com/office/powerpoint/2010/main" val="2457817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Sara a proposé différents formats de journal.  Le choix s’est arrêté</a:t>
            </a:r>
            <a:r>
              <a:rPr lang="fr-CA" baseline="0" dirty="0"/>
              <a:t> sur Wordpress.com</a:t>
            </a:r>
          </a:p>
          <a:p>
            <a:r>
              <a:rPr lang="fr-CA" baseline="0" dirty="0"/>
              <a:t>Il s’agissait par la suite de se créer un compte «administrateur».</a:t>
            </a:r>
            <a:endParaRPr lang="fr-CA" dirty="0"/>
          </a:p>
        </p:txBody>
      </p:sp>
      <p:sp>
        <p:nvSpPr>
          <p:cNvPr id="4" name="Espace réservé du numéro de diapositive 3"/>
          <p:cNvSpPr>
            <a:spLocks noGrp="1"/>
          </p:cNvSpPr>
          <p:nvPr>
            <p:ph type="sldNum" sz="quarter" idx="10"/>
          </p:nvPr>
        </p:nvSpPr>
        <p:spPr/>
        <p:txBody>
          <a:bodyPr/>
          <a:lstStyle/>
          <a:p>
            <a:fld id="{1B93F69B-234D-41A0-B721-B159D5B8B4D7}" type="slidenum">
              <a:rPr lang="fr-CA" smtClean="0"/>
              <a:t>28</a:t>
            </a:fld>
            <a:endParaRPr lang="fr-CA"/>
          </a:p>
        </p:txBody>
      </p:sp>
    </p:spTree>
    <p:extLst>
      <p:ext uri="{BB962C8B-B14F-4D97-AF65-F5344CB8AC3E}">
        <p14:creationId xmlns:p14="http://schemas.microsoft.com/office/powerpoint/2010/main" val="3060744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Les élèves écrivent directement à</a:t>
            </a:r>
            <a:r>
              <a:rPr lang="fr-CA" baseline="0" dirty="0"/>
              <a:t> l’ordinateur au moyen d’un logiciel de traitement de texte (Word);</a:t>
            </a:r>
          </a:p>
          <a:p>
            <a:r>
              <a:rPr lang="fr-CA" baseline="0" dirty="0"/>
              <a:t>Ou ils écrivent directement dans le blog.  Un brouillon s’enregistre automatiquement jusqu’à la PUBLICATION.</a:t>
            </a:r>
            <a:endParaRPr lang="fr-CA" dirty="0"/>
          </a:p>
        </p:txBody>
      </p:sp>
      <p:sp>
        <p:nvSpPr>
          <p:cNvPr id="4" name="Espace réservé du numéro de diapositive 3"/>
          <p:cNvSpPr>
            <a:spLocks noGrp="1"/>
          </p:cNvSpPr>
          <p:nvPr>
            <p:ph type="sldNum" sz="quarter" idx="10"/>
          </p:nvPr>
        </p:nvSpPr>
        <p:spPr/>
        <p:txBody>
          <a:bodyPr/>
          <a:lstStyle/>
          <a:p>
            <a:fld id="{1B93F69B-234D-41A0-B721-B159D5B8B4D7}" type="slidenum">
              <a:rPr lang="fr-CA" smtClean="0"/>
              <a:t>29</a:t>
            </a:fld>
            <a:endParaRPr lang="fr-CA"/>
          </a:p>
        </p:txBody>
      </p:sp>
    </p:spTree>
    <p:extLst>
      <p:ext uri="{BB962C8B-B14F-4D97-AF65-F5344CB8AC3E}">
        <p14:creationId xmlns:p14="http://schemas.microsoft.com/office/powerpoint/2010/main" val="298483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Sélectionner</a:t>
            </a:r>
            <a:r>
              <a:rPr lang="fr-CA" baseline="0" dirty="0"/>
              <a:t> Articles ; Ajouter</a:t>
            </a:r>
            <a:endParaRPr lang="fr-CA" dirty="0"/>
          </a:p>
        </p:txBody>
      </p:sp>
      <p:sp>
        <p:nvSpPr>
          <p:cNvPr id="4" name="Espace réservé du numéro de diapositive 3"/>
          <p:cNvSpPr>
            <a:spLocks noGrp="1"/>
          </p:cNvSpPr>
          <p:nvPr>
            <p:ph type="sldNum" sz="quarter" idx="10"/>
          </p:nvPr>
        </p:nvSpPr>
        <p:spPr/>
        <p:txBody>
          <a:bodyPr/>
          <a:lstStyle/>
          <a:p>
            <a:fld id="{1B93F69B-234D-41A0-B721-B159D5B8B4D7}" type="slidenum">
              <a:rPr lang="fr-CA" smtClean="0"/>
              <a:t>31</a:t>
            </a:fld>
            <a:endParaRPr lang="fr-CA"/>
          </a:p>
        </p:txBody>
      </p:sp>
    </p:spTree>
    <p:extLst>
      <p:ext uri="{BB962C8B-B14F-4D97-AF65-F5344CB8AC3E}">
        <p14:creationId xmlns:p14="http://schemas.microsoft.com/office/powerpoint/2010/main" val="3076276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1B93F69B-234D-41A0-B721-B159D5B8B4D7}" type="slidenum">
              <a:rPr lang="fr-CA" smtClean="0"/>
              <a:t>32</a:t>
            </a:fld>
            <a:endParaRPr lang="fr-CA"/>
          </a:p>
        </p:txBody>
      </p:sp>
    </p:spTree>
    <p:extLst>
      <p:ext uri="{BB962C8B-B14F-4D97-AF65-F5344CB8AC3E}">
        <p14:creationId xmlns:p14="http://schemas.microsoft.com/office/powerpoint/2010/main" val="1212213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Dans un nouvel article, pour aligner la photo à gauche, le</a:t>
            </a:r>
            <a:r>
              <a:rPr lang="fr-CA" baseline="0" dirty="0"/>
              <a:t> texte à droite : 1) insérer la photo; 2) apporter le curseur sur la photo, l’option « </a:t>
            </a:r>
            <a:r>
              <a:rPr lang="fr-CA" baseline="0"/>
              <a:t>aligner» apparaîtra.</a:t>
            </a:r>
            <a:endParaRPr lang="fr-CA" dirty="0"/>
          </a:p>
        </p:txBody>
      </p:sp>
      <p:sp>
        <p:nvSpPr>
          <p:cNvPr id="4" name="Espace réservé du numéro de diapositive 3"/>
          <p:cNvSpPr>
            <a:spLocks noGrp="1"/>
          </p:cNvSpPr>
          <p:nvPr>
            <p:ph type="sldNum" sz="quarter" idx="10"/>
          </p:nvPr>
        </p:nvSpPr>
        <p:spPr/>
        <p:txBody>
          <a:bodyPr/>
          <a:lstStyle/>
          <a:p>
            <a:fld id="{1B93F69B-234D-41A0-B721-B159D5B8B4D7}" type="slidenum">
              <a:rPr lang="fr-CA" smtClean="0"/>
              <a:t>34</a:t>
            </a:fld>
            <a:endParaRPr lang="fr-CA"/>
          </a:p>
        </p:txBody>
      </p:sp>
    </p:spTree>
    <p:extLst>
      <p:ext uri="{BB962C8B-B14F-4D97-AF65-F5344CB8AC3E}">
        <p14:creationId xmlns:p14="http://schemas.microsoft.com/office/powerpoint/2010/main" val="2638183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1B93F69B-234D-41A0-B721-B159D5B8B4D7}" type="slidenum">
              <a:rPr lang="fr-CA" smtClean="0"/>
              <a:t>35</a:t>
            </a:fld>
            <a:endParaRPr lang="fr-CA"/>
          </a:p>
        </p:txBody>
      </p:sp>
    </p:spTree>
    <p:extLst>
      <p:ext uri="{BB962C8B-B14F-4D97-AF65-F5344CB8AC3E}">
        <p14:creationId xmlns:p14="http://schemas.microsoft.com/office/powerpoint/2010/main" val="2389237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Plusieurs «provenances» : </a:t>
            </a:r>
            <a:r>
              <a:rPr lang="fr-CA" dirty="0" err="1"/>
              <a:t>Europeana</a:t>
            </a:r>
            <a:r>
              <a:rPr lang="fr-CA" dirty="0"/>
              <a:t>; Google Images; Flickr; You Tube…</a:t>
            </a:r>
          </a:p>
        </p:txBody>
      </p:sp>
      <p:sp>
        <p:nvSpPr>
          <p:cNvPr id="4" name="Espace réservé du numéro de diapositive 3"/>
          <p:cNvSpPr>
            <a:spLocks noGrp="1"/>
          </p:cNvSpPr>
          <p:nvPr>
            <p:ph type="sldNum" sz="quarter" idx="10"/>
          </p:nvPr>
        </p:nvSpPr>
        <p:spPr/>
        <p:txBody>
          <a:bodyPr/>
          <a:lstStyle/>
          <a:p>
            <a:fld id="{1B93F69B-234D-41A0-B721-B159D5B8B4D7}" type="slidenum">
              <a:rPr lang="fr-CA" smtClean="0"/>
              <a:t>37</a:t>
            </a:fld>
            <a:endParaRPr lang="fr-CA"/>
          </a:p>
        </p:txBody>
      </p:sp>
    </p:spTree>
    <p:extLst>
      <p:ext uri="{BB962C8B-B14F-4D97-AF65-F5344CB8AC3E}">
        <p14:creationId xmlns:p14="http://schemas.microsoft.com/office/powerpoint/2010/main" val="5871780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Vous trouverez à ces adresses des images libres de droits d’auteur</a:t>
            </a:r>
          </a:p>
        </p:txBody>
      </p:sp>
      <p:sp>
        <p:nvSpPr>
          <p:cNvPr id="4" name="Espace réservé du numéro de diapositive 3"/>
          <p:cNvSpPr>
            <a:spLocks noGrp="1"/>
          </p:cNvSpPr>
          <p:nvPr>
            <p:ph type="sldNum" sz="quarter" idx="10"/>
          </p:nvPr>
        </p:nvSpPr>
        <p:spPr/>
        <p:txBody>
          <a:bodyPr/>
          <a:lstStyle/>
          <a:p>
            <a:fld id="{1B93F69B-234D-41A0-B721-B159D5B8B4D7}" type="slidenum">
              <a:rPr lang="fr-CA" smtClean="0"/>
              <a:t>38</a:t>
            </a:fld>
            <a:endParaRPr lang="fr-CA"/>
          </a:p>
        </p:txBody>
      </p:sp>
    </p:spTree>
    <p:extLst>
      <p:ext uri="{BB962C8B-B14F-4D97-AF65-F5344CB8AC3E}">
        <p14:creationId xmlns:p14="http://schemas.microsoft.com/office/powerpoint/2010/main" val="3544187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aseline="0" dirty="0"/>
              <a:t>Suggestions de site libre de droits d’auteur :</a:t>
            </a:r>
          </a:p>
          <a:p>
            <a:r>
              <a:rPr lang="fr-CA" dirty="0"/>
              <a:t>https://unsplash.com/</a:t>
            </a:r>
          </a:p>
          <a:p>
            <a:r>
              <a:rPr lang="fr-CA" dirty="0"/>
              <a:t>https://burst.shopify.com/</a:t>
            </a:r>
          </a:p>
          <a:p>
            <a:r>
              <a:rPr lang="fr-CA" dirty="0"/>
              <a:t>http://startupstockphotos.com/</a:t>
            </a:r>
          </a:p>
          <a:p>
            <a:r>
              <a:rPr lang="fr-CA" dirty="0"/>
              <a:t>https://gratisography.com/</a:t>
            </a:r>
          </a:p>
        </p:txBody>
      </p:sp>
      <p:sp>
        <p:nvSpPr>
          <p:cNvPr id="4" name="Espace réservé du numéro de diapositive 3"/>
          <p:cNvSpPr>
            <a:spLocks noGrp="1"/>
          </p:cNvSpPr>
          <p:nvPr>
            <p:ph type="sldNum" sz="quarter" idx="10"/>
          </p:nvPr>
        </p:nvSpPr>
        <p:spPr/>
        <p:txBody>
          <a:bodyPr/>
          <a:lstStyle/>
          <a:p>
            <a:fld id="{1B93F69B-234D-41A0-B721-B159D5B8B4D7}" type="slidenum">
              <a:rPr lang="fr-CA" smtClean="0"/>
              <a:t>39</a:t>
            </a:fld>
            <a:endParaRPr lang="fr-CA"/>
          </a:p>
        </p:txBody>
      </p:sp>
    </p:spTree>
    <p:extLst>
      <p:ext uri="{BB962C8B-B14F-4D97-AF65-F5344CB8AC3E}">
        <p14:creationId xmlns:p14="http://schemas.microsoft.com/office/powerpoint/2010/main" val="3039602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L’image sera récupérée de cet endroit</a:t>
            </a:r>
          </a:p>
          <a:p>
            <a:r>
              <a:rPr lang="fr-CA" dirty="0"/>
              <a:t>Nommer l’image</a:t>
            </a:r>
            <a:r>
              <a:rPr lang="fr-CA" baseline="0" dirty="0"/>
              <a:t> recherchée pour faciliter la recherche</a:t>
            </a:r>
            <a:endParaRPr lang="fr-CA" dirty="0"/>
          </a:p>
        </p:txBody>
      </p:sp>
      <p:sp>
        <p:nvSpPr>
          <p:cNvPr id="4" name="Espace réservé du numéro de diapositive 3"/>
          <p:cNvSpPr>
            <a:spLocks noGrp="1"/>
          </p:cNvSpPr>
          <p:nvPr>
            <p:ph type="sldNum" sz="quarter" idx="10"/>
          </p:nvPr>
        </p:nvSpPr>
        <p:spPr/>
        <p:txBody>
          <a:bodyPr/>
          <a:lstStyle/>
          <a:p>
            <a:fld id="{1B93F69B-234D-41A0-B721-B159D5B8B4D7}" type="slidenum">
              <a:rPr lang="fr-CA" smtClean="0"/>
              <a:t>41</a:t>
            </a:fld>
            <a:endParaRPr lang="fr-CA"/>
          </a:p>
        </p:txBody>
      </p:sp>
    </p:spTree>
    <p:extLst>
      <p:ext uri="{BB962C8B-B14F-4D97-AF65-F5344CB8AC3E}">
        <p14:creationId xmlns:p14="http://schemas.microsoft.com/office/powerpoint/2010/main" val="1112834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Un magazine qui a du chien !</a:t>
            </a:r>
          </a:p>
        </p:txBody>
      </p:sp>
      <p:sp>
        <p:nvSpPr>
          <p:cNvPr id="4" name="Espace réservé du numéro de diapositive 3"/>
          <p:cNvSpPr>
            <a:spLocks noGrp="1"/>
          </p:cNvSpPr>
          <p:nvPr>
            <p:ph type="sldNum" sz="quarter" idx="10"/>
          </p:nvPr>
        </p:nvSpPr>
        <p:spPr/>
        <p:txBody>
          <a:bodyPr/>
          <a:lstStyle/>
          <a:p>
            <a:fld id="{1B93F69B-234D-41A0-B721-B159D5B8B4D7}" type="slidenum">
              <a:rPr lang="fr-CA" smtClean="0"/>
              <a:t>17</a:t>
            </a:fld>
            <a:endParaRPr lang="fr-CA"/>
          </a:p>
        </p:txBody>
      </p:sp>
    </p:spTree>
    <p:extLst>
      <p:ext uri="{BB962C8B-B14F-4D97-AF65-F5344CB8AC3E}">
        <p14:creationId xmlns:p14="http://schemas.microsoft.com/office/powerpoint/2010/main" val="211411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En sélectionnant</a:t>
            </a:r>
            <a:r>
              <a:rPr lang="fr-CA" baseline="0" dirty="0"/>
              <a:t> MÉDIAS, l’image sera logé dans la bibliothèque des images</a:t>
            </a:r>
            <a:endParaRPr lang="fr-CA" dirty="0"/>
          </a:p>
        </p:txBody>
      </p:sp>
      <p:sp>
        <p:nvSpPr>
          <p:cNvPr id="4" name="Espace réservé du numéro de diapositive 3"/>
          <p:cNvSpPr>
            <a:spLocks noGrp="1"/>
          </p:cNvSpPr>
          <p:nvPr>
            <p:ph type="sldNum" sz="quarter" idx="10"/>
          </p:nvPr>
        </p:nvSpPr>
        <p:spPr/>
        <p:txBody>
          <a:bodyPr/>
          <a:lstStyle/>
          <a:p>
            <a:fld id="{1B93F69B-234D-41A0-B721-B159D5B8B4D7}" type="slidenum">
              <a:rPr lang="fr-CA" smtClean="0"/>
              <a:t>43</a:t>
            </a:fld>
            <a:endParaRPr lang="fr-CA"/>
          </a:p>
        </p:txBody>
      </p:sp>
    </p:spTree>
    <p:extLst>
      <p:ext uri="{BB962C8B-B14F-4D97-AF65-F5344CB8AC3E}">
        <p14:creationId xmlns:p14="http://schemas.microsoft.com/office/powerpoint/2010/main" val="14071267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En sélectionnant l’image, un chiffre apparaît</a:t>
            </a:r>
            <a:r>
              <a:rPr lang="fr-CA" baseline="0" dirty="0"/>
              <a:t> ;</a:t>
            </a:r>
            <a:endParaRPr lang="fr-CA" dirty="0"/>
          </a:p>
          <a:p>
            <a:r>
              <a:rPr lang="fr-CA" dirty="0"/>
              <a:t>Insérer dans l’article déjà créé</a:t>
            </a:r>
            <a:r>
              <a:rPr lang="fr-CA" baseline="0" dirty="0"/>
              <a:t> à l’endroit où se trouve le curseur</a:t>
            </a:r>
            <a:endParaRPr lang="fr-CA" dirty="0"/>
          </a:p>
        </p:txBody>
      </p:sp>
      <p:sp>
        <p:nvSpPr>
          <p:cNvPr id="4" name="Espace réservé du numéro de diapositive 3"/>
          <p:cNvSpPr>
            <a:spLocks noGrp="1"/>
          </p:cNvSpPr>
          <p:nvPr>
            <p:ph type="sldNum" sz="quarter" idx="10"/>
          </p:nvPr>
        </p:nvSpPr>
        <p:spPr/>
        <p:txBody>
          <a:bodyPr/>
          <a:lstStyle/>
          <a:p>
            <a:fld id="{1B93F69B-234D-41A0-B721-B159D5B8B4D7}" type="slidenum">
              <a:rPr lang="fr-CA" smtClean="0"/>
              <a:t>45</a:t>
            </a:fld>
            <a:endParaRPr lang="fr-CA"/>
          </a:p>
        </p:txBody>
      </p:sp>
    </p:spTree>
    <p:extLst>
      <p:ext uri="{BB962C8B-B14F-4D97-AF65-F5344CB8AC3E}">
        <p14:creationId xmlns:p14="http://schemas.microsoft.com/office/powerpoint/2010/main" val="27077049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Un aperçu est possible avant la publication</a:t>
            </a:r>
          </a:p>
          <a:p>
            <a:endParaRPr lang="fr-CA" dirty="0"/>
          </a:p>
        </p:txBody>
      </p:sp>
      <p:sp>
        <p:nvSpPr>
          <p:cNvPr id="4" name="Espace réservé du numéro de diapositive 3"/>
          <p:cNvSpPr>
            <a:spLocks noGrp="1"/>
          </p:cNvSpPr>
          <p:nvPr>
            <p:ph type="sldNum" sz="quarter" idx="10"/>
          </p:nvPr>
        </p:nvSpPr>
        <p:spPr/>
        <p:txBody>
          <a:bodyPr/>
          <a:lstStyle/>
          <a:p>
            <a:fld id="{1B93F69B-234D-41A0-B721-B159D5B8B4D7}" type="slidenum">
              <a:rPr lang="fr-CA" smtClean="0"/>
              <a:t>46</a:t>
            </a:fld>
            <a:endParaRPr lang="fr-CA"/>
          </a:p>
        </p:txBody>
      </p:sp>
    </p:spTree>
    <p:extLst>
      <p:ext uri="{BB962C8B-B14F-4D97-AF65-F5344CB8AC3E}">
        <p14:creationId xmlns:p14="http://schemas.microsoft.com/office/powerpoint/2010/main" val="6734866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Il</a:t>
            </a:r>
            <a:r>
              <a:rPr lang="fr-CA" baseline="0" dirty="0"/>
              <a:t> est possible de modifier la hiérarchie du menu par les flèches, vers le haut ou vers le bas</a:t>
            </a:r>
            <a:endParaRPr lang="fr-CA" dirty="0"/>
          </a:p>
        </p:txBody>
      </p:sp>
      <p:sp>
        <p:nvSpPr>
          <p:cNvPr id="4" name="Espace réservé du numéro de diapositive 3"/>
          <p:cNvSpPr>
            <a:spLocks noGrp="1"/>
          </p:cNvSpPr>
          <p:nvPr>
            <p:ph type="sldNum" sz="quarter" idx="10"/>
          </p:nvPr>
        </p:nvSpPr>
        <p:spPr/>
        <p:txBody>
          <a:bodyPr/>
          <a:lstStyle/>
          <a:p>
            <a:fld id="{1B93F69B-234D-41A0-B721-B159D5B8B4D7}" type="slidenum">
              <a:rPr lang="fr-CA" smtClean="0"/>
              <a:t>53</a:t>
            </a:fld>
            <a:endParaRPr lang="fr-CA"/>
          </a:p>
        </p:txBody>
      </p:sp>
    </p:spTree>
    <p:extLst>
      <p:ext uri="{BB962C8B-B14F-4D97-AF65-F5344CB8AC3E}">
        <p14:creationId xmlns:p14="http://schemas.microsoft.com/office/powerpoint/2010/main" val="42317847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Ce paramètre donne accès aux «</a:t>
            </a:r>
            <a:r>
              <a:rPr lang="fr-CA" dirty="0" err="1"/>
              <a:t>Sidbar</a:t>
            </a:r>
            <a:r>
              <a:rPr lang="fr-CA" dirty="0"/>
              <a:t>»</a:t>
            </a:r>
            <a:r>
              <a:rPr lang="fr-CA" baseline="0" dirty="0"/>
              <a:t> (autrement </a:t>
            </a:r>
            <a:r>
              <a:rPr lang="fr-CA" baseline="0"/>
              <a:t>dit marges) </a:t>
            </a:r>
            <a:r>
              <a:rPr lang="fr-CA" baseline="0" dirty="0"/>
              <a:t>de la page.</a:t>
            </a:r>
            <a:endParaRPr lang="fr-CA" dirty="0"/>
          </a:p>
        </p:txBody>
      </p:sp>
      <p:sp>
        <p:nvSpPr>
          <p:cNvPr id="4" name="Espace réservé du numéro de diapositive 3"/>
          <p:cNvSpPr>
            <a:spLocks noGrp="1"/>
          </p:cNvSpPr>
          <p:nvPr>
            <p:ph type="sldNum" sz="quarter" idx="10"/>
          </p:nvPr>
        </p:nvSpPr>
        <p:spPr/>
        <p:txBody>
          <a:bodyPr/>
          <a:lstStyle/>
          <a:p>
            <a:fld id="{1B93F69B-234D-41A0-B721-B159D5B8B4D7}" type="slidenum">
              <a:rPr lang="fr-CA" smtClean="0"/>
              <a:t>55</a:t>
            </a:fld>
            <a:endParaRPr lang="fr-CA"/>
          </a:p>
        </p:txBody>
      </p:sp>
    </p:spTree>
    <p:extLst>
      <p:ext uri="{BB962C8B-B14F-4D97-AF65-F5344CB8AC3E}">
        <p14:creationId xmlns:p14="http://schemas.microsoft.com/office/powerpoint/2010/main" val="1416441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1B93F69B-234D-41A0-B721-B159D5B8B4D7}" type="slidenum">
              <a:rPr lang="fr-CA" smtClean="0"/>
              <a:t>56</a:t>
            </a:fld>
            <a:endParaRPr lang="fr-CA"/>
          </a:p>
        </p:txBody>
      </p:sp>
    </p:spTree>
    <p:extLst>
      <p:ext uri="{BB962C8B-B14F-4D97-AF65-F5344CB8AC3E}">
        <p14:creationId xmlns:p14="http://schemas.microsoft.com/office/powerpoint/2010/main" val="5972864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Clic sur le nom : l’option «</a:t>
            </a:r>
            <a:r>
              <a:rPr lang="fr-CA" baseline="0" dirty="0"/>
              <a:t> Révoquer » apparaît</a:t>
            </a:r>
            <a:endParaRPr lang="fr-CA" dirty="0"/>
          </a:p>
        </p:txBody>
      </p:sp>
      <p:sp>
        <p:nvSpPr>
          <p:cNvPr id="4" name="Espace réservé du numéro de diapositive 3"/>
          <p:cNvSpPr>
            <a:spLocks noGrp="1"/>
          </p:cNvSpPr>
          <p:nvPr>
            <p:ph type="sldNum" sz="quarter" idx="10"/>
          </p:nvPr>
        </p:nvSpPr>
        <p:spPr/>
        <p:txBody>
          <a:bodyPr/>
          <a:lstStyle/>
          <a:p>
            <a:fld id="{1B93F69B-234D-41A0-B721-B159D5B8B4D7}" type="slidenum">
              <a:rPr lang="fr-CA" smtClean="0"/>
              <a:t>59</a:t>
            </a:fld>
            <a:endParaRPr lang="fr-CA"/>
          </a:p>
        </p:txBody>
      </p:sp>
    </p:spTree>
    <p:extLst>
      <p:ext uri="{BB962C8B-B14F-4D97-AF65-F5344CB8AC3E}">
        <p14:creationId xmlns:p14="http://schemas.microsoft.com/office/powerpoint/2010/main" val="15433823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Commentaires : guylaine.thivierge@csp.qc.ca</a:t>
            </a:r>
          </a:p>
        </p:txBody>
      </p:sp>
      <p:sp>
        <p:nvSpPr>
          <p:cNvPr id="4" name="Espace réservé du numéro de diapositive 3"/>
          <p:cNvSpPr>
            <a:spLocks noGrp="1"/>
          </p:cNvSpPr>
          <p:nvPr>
            <p:ph type="sldNum" sz="quarter" idx="10"/>
          </p:nvPr>
        </p:nvSpPr>
        <p:spPr/>
        <p:txBody>
          <a:bodyPr/>
          <a:lstStyle/>
          <a:p>
            <a:fld id="{1B93F69B-234D-41A0-B721-B159D5B8B4D7}" type="slidenum">
              <a:rPr lang="fr-CA" smtClean="0"/>
              <a:t>66</a:t>
            </a:fld>
            <a:endParaRPr lang="fr-CA"/>
          </a:p>
        </p:txBody>
      </p:sp>
    </p:spTree>
    <p:extLst>
      <p:ext uri="{BB962C8B-B14F-4D97-AF65-F5344CB8AC3E}">
        <p14:creationId xmlns:p14="http://schemas.microsoft.com/office/powerpoint/2010/main" val="3425634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FRA-3101 Découvrir des personnages intéressants</a:t>
            </a:r>
          </a:p>
          <a:p>
            <a:r>
              <a:rPr lang="fr-CA" dirty="0"/>
              <a:t>FRA-3102 Partager des</a:t>
            </a:r>
            <a:r>
              <a:rPr lang="fr-CA" baseline="0" dirty="0"/>
              <a:t> souvenirs</a:t>
            </a:r>
          </a:p>
          <a:p>
            <a:r>
              <a:rPr lang="fr-CA" baseline="0" dirty="0"/>
              <a:t>FRA-3105/ FRA-3106 Interpréter, apprécier et explorer  le texte engagé ou des œuvres de fiction</a:t>
            </a:r>
          </a:p>
          <a:p>
            <a:r>
              <a:rPr lang="fr-CA" dirty="0"/>
              <a:t>FRA-4101 Découvrir le roman québécois, FRA-4102 Faire le récit d’une page d’histoire</a:t>
            </a:r>
            <a:endParaRPr lang="fr-CA" baseline="0" dirty="0"/>
          </a:p>
          <a:p>
            <a:endParaRPr lang="fr-CA" baseline="0" dirty="0"/>
          </a:p>
          <a:p>
            <a:endParaRPr lang="fr-CA" dirty="0"/>
          </a:p>
        </p:txBody>
      </p:sp>
      <p:sp>
        <p:nvSpPr>
          <p:cNvPr id="4" name="Espace réservé du numéro de diapositive 3"/>
          <p:cNvSpPr>
            <a:spLocks noGrp="1"/>
          </p:cNvSpPr>
          <p:nvPr>
            <p:ph type="sldNum" sz="quarter" idx="10"/>
          </p:nvPr>
        </p:nvSpPr>
        <p:spPr/>
        <p:txBody>
          <a:bodyPr/>
          <a:lstStyle/>
          <a:p>
            <a:fld id="{1B93F69B-234D-41A0-B721-B159D5B8B4D7}" type="slidenum">
              <a:rPr lang="fr-CA" smtClean="0"/>
              <a:t>19</a:t>
            </a:fld>
            <a:endParaRPr lang="fr-CA"/>
          </a:p>
        </p:txBody>
      </p:sp>
    </p:spTree>
    <p:extLst>
      <p:ext uri="{BB962C8B-B14F-4D97-AF65-F5344CB8AC3E}">
        <p14:creationId xmlns:p14="http://schemas.microsoft.com/office/powerpoint/2010/main" val="3412373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FRA-4104 Recourir à l’analyse pour traiter un sujet</a:t>
            </a:r>
          </a:p>
        </p:txBody>
      </p:sp>
      <p:sp>
        <p:nvSpPr>
          <p:cNvPr id="4" name="Espace réservé du numéro de diapositive 3"/>
          <p:cNvSpPr>
            <a:spLocks noGrp="1"/>
          </p:cNvSpPr>
          <p:nvPr>
            <p:ph type="sldNum" sz="quarter" idx="10"/>
          </p:nvPr>
        </p:nvSpPr>
        <p:spPr/>
        <p:txBody>
          <a:bodyPr/>
          <a:lstStyle/>
          <a:p>
            <a:fld id="{1B93F69B-234D-41A0-B721-B159D5B8B4D7}" type="slidenum">
              <a:rPr lang="fr-CA" smtClean="0"/>
              <a:t>20</a:t>
            </a:fld>
            <a:endParaRPr lang="fr-CA"/>
          </a:p>
        </p:txBody>
      </p:sp>
    </p:spTree>
    <p:extLst>
      <p:ext uri="{BB962C8B-B14F-4D97-AF65-F5344CB8AC3E}">
        <p14:creationId xmlns:p14="http://schemas.microsoft.com/office/powerpoint/2010/main" val="3681924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FRA-5201 Défendre des idées</a:t>
            </a:r>
          </a:p>
          <a:p>
            <a:r>
              <a:rPr lang="fr-CA" dirty="0"/>
              <a:t>FRA-5202 Construire une argumentation</a:t>
            </a:r>
          </a:p>
        </p:txBody>
      </p:sp>
      <p:sp>
        <p:nvSpPr>
          <p:cNvPr id="4" name="Espace réservé du numéro de diapositive 3"/>
          <p:cNvSpPr>
            <a:spLocks noGrp="1"/>
          </p:cNvSpPr>
          <p:nvPr>
            <p:ph type="sldNum" sz="quarter" idx="10"/>
          </p:nvPr>
        </p:nvSpPr>
        <p:spPr/>
        <p:txBody>
          <a:bodyPr/>
          <a:lstStyle/>
          <a:p>
            <a:fld id="{1B93F69B-234D-41A0-B721-B159D5B8B4D7}" type="slidenum">
              <a:rPr lang="fr-CA" smtClean="0"/>
              <a:t>21</a:t>
            </a:fld>
            <a:endParaRPr lang="fr-CA"/>
          </a:p>
        </p:txBody>
      </p:sp>
    </p:spTree>
    <p:extLst>
      <p:ext uri="{BB962C8B-B14F-4D97-AF65-F5344CB8AC3E}">
        <p14:creationId xmlns:p14="http://schemas.microsoft.com/office/powerpoint/2010/main" val="1225167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FRA-5203 S’initier à la critique littéraire</a:t>
            </a:r>
          </a:p>
        </p:txBody>
      </p:sp>
      <p:sp>
        <p:nvSpPr>
          <p:cNvPr id="4" name="Espace réservé du numéro de diapositive 3"/>
          <p:cNvSpPr>
            <a:spLocks noGrp="1"/>
          </p:cNvSpPr>
          <p:nvPr>
            <p:ph type="sldNum" sz="quarter" idx="10"/>
          </p:nvPr>
        </p:nvSpPr>
        <p:spPr/>
        <p:txBody>
          <a:bodyPr/>
          <a:lstStyle/>
          <a:p>
            <a:fld id="{1B93F69B-234D-41A0-B721-B159D5B8B4D7}" type="slidenum">
              <a:rPr lang="fr-CA" smtClean="0"/>
              <a:t>22</a:t>
            </a:fld>
            <a:endParaRPr lang="fr-CA"/>
          </a:p>
        </p:txBody>
      </p:sp>
    </p:spTree>
    <p:extLst>
      <p:ext uri="{BB962C8B-B14F-4D97-AF65-F5344CB8AC3E}">
        <p14:creationId xmlns:p14="http://schemas.microsoft.com/office/powerpoint/2010/main" val="3810436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FRA-5204 Explorer l’univers poétique</a:t>
            </a:r>
          </a:p>
        </p:txBody>
      </p:sp>
      <p:sp>
        <p:nvSpPr>
          <p:cNvPr id="4" name="Espace réservé du numéro de diapositive 3"/>
          <p:cNvSpPr>
            <a:spLocks noGrp="1"/>
          </p:cNvSpPr>
          <p:nvPr>
            <p:ph type="sldNum" sz="quarter" idx="10"/>
          </p:nvPr>
        </p:nvSpPr>
        <p:spPr/>
        <p:txBody>
          <a:bodyPr/>
          <a:lstStyle/>
          <a:p>
            <a:fld id="{1B93F69B-234D-41A0-B721-B159D5B8B4D7}" type="slidenum">
              <a:rPr lang="fr-CA" smtClean="0"/>
              <a:t>23</a:t>
            </a:fld>
            <a:endParaRPr lang="fr-CA"/>
          </a:p>
        </p:txBody>
      </p:sp>
    </p:spTree>
    <p:extLst>
      <p:ext uri="{BB962C8B-B14F-4D97-AF65-F5344CB8AC3E}">
        <p14:creationId xmlns:p14="http://schemas.microsoft.com/office/powerpoint/2010/main" val="669779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Attention ! L’usage</a:t>
            </a:r>
            <a:r>
              <a:rPr lang="fr-CA" baseline="0" dirty="0"/>
              <a:t> d’une tablette graphique peut être requise.</a:t>
            </a:r>
            <a:endParaRPr lang="fr-CA" dirty="0"/>
          </a:p>
        </p:txBody>
      </p:sp>
      <p:sp>
        <p:nvSpPr>
          <p:cNvPr id="4" name="Espace réservé du numéro de diapositive 3"/>
          <p:cNvSpPr>
            <a:spLocks noGrp="1"/>
          </p:cNvSpPr>
          <p:nvPr>
            <p:ph type="sldNum" sz="quarter" idx="10"/>
          </p:nvPr>
        </p:nvSpPr>
        <p:spPr/>
        <p:txBody>
          <a:bodyPr/>
          <a:lstStyle/>
          <a:p>
            <a:fld id="{1B93F69B-234D-41A0-B721-B159D5B8B4D7}" type="slidenum">
              <a:rPr lang="fr-CA" smtClean="0"/>
              <a:t>24</a:t>
            </a:fld>
            <a:endParaRPr lang="fr-CA"/>
          </a:p>
        </p:txBody>
      </p:sp>
    </p:spTree>
    <p:extLst>
      <p:ext uri="{BB962C8B-B14F-4D97-AF65-F5344CB8AC3E}">
        <p14:creationId xmlns:p14="http://schemas.microsoft.com/office/powerpoint/2010/main" val="4165755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smtClean="0"/>
              <a:t>Un artiste à l’école !</a:t>
            </a:r>
            <a:endParaRPr lang="fr-CA" dirty="0"/>
          </a:p>
        </p:txBody>
      </p:sp>
      <p:sp>
        <p:nvSpPr>
          <p:cNvPr id="4" name="Espace réservé du numéro de diapositive 3"/>
          <p:cNvSpPr>
            <a:spLocks noGrp="1"/>
          </p:cNvSpPr>
          <p:nvPr>
            <p:ph type="sldNum" sz="quarter" idx="10"/>
          </p:nvPr>
        </p:nvSpPr>
        <p:spPr/>
        <p:txBody>
          <a:bodyPr/>
          <a:lstStyle/>
          <a:p>
            <a:fld id="{1B93F69B-234D-41A0-B721-B159D5B8B4D7}" type="slidenum">
              <a:rPr lang="fr-CA" smtClean="0"/>
              <a:t>26</a:t>
            </a:fld>
            <a:endParaRPr lang="fr-CA"/>
          </a:p>
        </p:txBody>
      </p:sp>
    </p:spTree>
    <p:extLst>
      <p:ext uri="{BB962C8B-B14F-4D97-AF65-F5344CB8AC3E}">
        <p14:creationId xmlns:p14="http://schemas.microsoft.com/office/powerpoint/2010/main" val="128647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fr-FR" smtClean="0"/>
              <a:t>Modifiez le style du titre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Modifier le style des sous-titres du masque</a:t>
            </a:r>
            <a:endParaRPr lang="en-US" dirty="0"/>
          </a:p>
        </p:txBody>
      </p:sp>
      <p:sp>
        <p:nvSpPr>
          <p:cNvPr id="4" name="Date Placeholder 3"/>
          <p:cNvSpPr>
            <a:spLocks noGrp="1"/>
          </p:cNvSpPr>
          <p:nvPr>
            <p:ph type="dt" sz="half" idx="10"/>
          </p:nvPr>
        </p:nvSpPr>
        <p:spPr/>
        <p:txBody>
          <a:bodyPr/>
          <a:lstStyle/>
          <a:p>
            <a:fld id="{5FE30B86-F783-410F-9826-40CFEC1E88AE}" type="datetimeFigureOut">
              <a:rPr lang="fr-CA" smtClean="0"/>
              <a:t>2019-05-29</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C88796B3-E3BB-42D8-BFCE-E95AA36B0CF9}" type="slidenum">
              <a:rPr lang="fr-CA" smtClean="0"/>
              <a:t>‹N°›</a:t>
            </a:fld>
            <a:endParaRPr lang="fr-CA"/>
          </a:p>
        </p:txBody>
      </p:sp>
    </p:spTree>
    <p:extLst>
      <p:ext uri="{BB962C8B-B14F-4D97-AF65-F5344CB8AC3E}">
        <p14:creationId xmlns:p14="http://schemas.microsoft.com/office/powerpoint/2010/main" val="149916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5FE30B86-F783-410F-9826-40CFEC1E88AE}" type="datetimeFigureOut">
              <a:rPr lang="fr-CA" smtClean="0"/>
              <a:t>2019-05-29</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C88796B3-E3BB-42D8-BFCE-E95AA36B0CF9}" type="slidenum">
              <a:rPr lang="fr-CA" smtClean="0"/>
              <a:t>‹N°›</a:t>
            </a:fld>
            <a:endParaRPr lang="fr-CA"/>
          </a:p>
        </p:txBody>
      </p:sp>
    </p:spTree>
    <p:extLst>
      <p:ext uri="{BB962C8B-B14F-4D97-AF65-F5344CB8AC3E}">
        <p14:creationId xmlns:p14="http://schemas.microsoft.com/office/powerpoint/2010/main" val="3452605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fr-FR" smtClean="0"/>
              <a:t>Modifiez le style du titre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5FE30B86-F783-410F-9826-40CFEC1E88AE}" type="datetimeFigureOut">
              <a:rPr lang="fr-CA" smtClean="0"/>
              <a:t>2019-05-29</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C88796B3-E3BB-42D8-BFCE-E95AA36B0CF9}" type="slidenum">
              <a:rPr lang="fr-CA" smtClean="0"/>
              <a:t>‹N°›</a:t>
            </a:fld>
            <a:endParaRPr lang="fr-CA"/>
          </a:p>
        </p:txBody>
      </p:sp>
    </p:spTree>
    <p:extLst>
      <p:ext uri="{BB962C8B-B14F-4D97-AF65-F5344CB8AC3E}">
        <p14:creationId xmlns:p14="http://schemas.microsoft.com/office/powerpoint/2010/main" val="3319245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fr-FR" smtClean="0"/>
              <a:t>Modifiez le style du titre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fr-FR" smtClean="0"/>
              <a:t>Modifier les styles du texte du masque</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5FE30B86-F783-410F-9826-40CFEC1E88AE}" type="datetimeFigureOut">
              <a:rPr lang="fr-CA" smtClean="0"/>
              <a:t>2019-05-29</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C88796B3-E3BB-42D8-BFCE-E95AA36B0CF9}" type="slidenum">
              <a:rPr lang="fr-CA" smtClean="0"/>
              <a:t>‹N°›</a:t>
            </a:fld>
            <a:endParaRPr lang="fr-CA"/>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784425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fr-FR" smtClean="0"/>
              <a:t>Modifiez le style du titre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5FE30B86-F783-410F-9826-40CFEC1E88AE}" type="datetimeFigureOut">
              <a:rPr lang="fr-CA" smtClean="0"/>
              <a:t>2019-05-29</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C88796B3-E3BB-42D8-BFCE-E95AA36B0CF9}" type="slidenum">
              <a:rPr lang="fr-CA" smtClean="0"/>
              <a:t>‹N°›</a:t>
            </a:fld>
            <a:endParaRPr lang="fr-CA"/>
          </a:p>
        </p:txBody>
      </p:sp>
    </p:spTree>
    <p:extLst>
      <p:ext uri="{BB962C8B-B14F-4D97-AF65-F5344CB8AC3E}">
        <p14:creationId xmlns:p14="http://schemas.microsoft.com/office/powerpoint/2010/main" val="10840266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smtClean="0"/>
              <a:t>Modifiez le style du titre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FE30B86-F783-410F-9826-40CFEC1E88AE}" type="datetimeFigureOut">
              <a:rPr lang="fr-CA" smtClean="0"/>
              <a:t>2019-05-29</a:t>
            </a:fld>
            <a:endParaRPr lang="fr-CA"/>
          </a:p>
        </p:txBody>
      </p:sp>
      <p:sp>
        <p:nvSpPr>
          <p:cNvPr id="4"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C88796B3-E3BB-42D8-BFCE-E95AA36B0CF9}" type="slidenum">
              <a:rPr lang="fr-CA" smtClean="0"/>
              <a:t>‹N°›</a:t>
            </a:fld>
            <a:endParaRPr lang="fr-CA"/>
          </a:p>
        </p:txBody>
      </p:sp>
    </p:spTree>
    <p:extLst>
      <p:ext uri="{BB962C8B-B14F-4D97-AF65-F5344CB8AC3E}">
        <p14:creationId xmlns:p14="http://schemas.microsoft.com/office/powerpoint/2010/main" val="3452967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smtClean="0"/>
              <a:t>Modifiez le style du titre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FE30B86-F783-410F-9826-40CFEC1E88AE}" type="datetimeFigureOut">
              <a:rPr lang="fr-CA" smtClean="0"/>
              <a:t>2019-05-29</a:t>
            </a:fld>
            <a:endParaRPr lang="fr-CA"/>
          </a:p>
        </p:txBody>
      </p:sp>
      <p:sp>
        <p:nvSpPr>
          <p:cNvPr id="4"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C88796B3-E3BB-42D8-BFCE-E95AA36B0CF9}" type="slidenum">
              <a:rPr lang="fr-CA" smtClean="0"/>
              <a:t>‹N°›</a:t>
            </a:fld>
            <a:endParaRPr lang="fr-CA"/>
          </a:p>
        </p:txBody>
      </p:sp>
    </p:spTree>
    <p:extLst>
      <p:ext uri="{BB962C8B-B14F-4D97-AF65-F5344CB8AC3E}">
        <p14:creationId xmlns:p14="http://schemas.microsoft.com/office/powerpoint/2010/main" val="2635174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nchor="t" anchorCtr="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5FE30B86-F783-410F-9826-40CFEC1E88AE}" type="datetimeFigureOut">
              <a:rPr lang="fr-CA" smtClean="0"/>
              <a:t>2019-05-29</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C88796B3-E3BB-42D8-BFCE-E95AA36B0CF9}" type="slidenum">
              <a:rPr lang="fr-CA" smtClean="0"/>
              <a:t>‹N°›</a:t>
            </a:fld>
            <a:endParaRPr lang="fr-CA"/>
          </a:p>
        </p:txBody>
      </p:sp>
    </p:spTree>
    <p:extLst>
      <p:ext uri="{BB962C8B-B14F-4D97-AF65-F5344CB8AC3E}">
        <p14:creationId xmlns:p14="http://schemas.microsoft.com/office/powerpoint/2010/main" val="1147242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fr-FR" smtClean="0"/>
              <a:t>Modifiez le style du titre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5FE30B86-F783-410F-9826-40CFEC1E88AE}" type="datetimeFigureOut">
              <a:rPr lang="fr-CA" smtClean="0"/>
              <a:t>2019-05-29</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C88796B3-E3BB-42D8-BFCE-E95AA36B0CF9}" type="slidenum">
              <a:rPr lang="fr-CA" smtClean="0"/>
              <a:t>‹N°›</a:t>
            </a:fld>
            <a:endParaRPr lang="fr-CA"/>
          </a:p>
        </p:txBody>
      </p:sp>
    </p:spTree>
    <p:extLst>
      <p:ext uri="{BB962C8B-B14F-4D97-AF65-F5344CB8AC3E}">
        <p14:creationId xmlns:p14="http://schemas.microsoft.com/office/powerpoint/2010/main" val="697710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3"/>
          <p:cNvSpPr>
            <a:spLocks noGrp="1"/>
          </p:cNvSpPr>
          <p:nvPr>
            <p:ph type="dt" sz="half" idx="10"/>
          </p:nvPr>
        </p:nvSpPr>
        <p:spPr/>
        <p:txBody>
          <a:bodyPr/>
          <a:lstStyle/>
          <a:p>
            <a:fld id="{5FE30B86-F783-410F-9826-40CFEC1E88AE}" type="datetimeFigureOut">
              <a:rPr lang="fr-CA" smtClean="0"/>
              <a:t>2019-05-29</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C88796B3-E3BB-42D8-BFCE-E95AA36B0CF9}" type="slidenum">
              <a:rPr lang="fr-CA" smtClean="0"/>
              <a:t>‹N°›</a:t>
            </a:fld>
            <a:endParaRPr lang="fr-CA"/>
          </a:p>
        </p:txBody>
      </p:sp>
    </p:spTree>
    <p:extLst>
      <p:ext uri="{BB962C8B-B14F-4D97-AF65-F5344CB8AC3E}">
        <p14:creationId xmlns:p14="http://schemas.microsoft.com/office/powerpoint/2010/main" val="2652289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fr-FR" smtClean="0"/>
              <a:t>Modifiez le style du titre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5FE30B86-F783-410F-9826-40CFEC1E88AE}" type="datetimeFigureOut">
              <a:rPr lang="fr-CA" smtClean="0"/>
              <a:t>2019-05-29</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C88796B3-E3BB-42D8-BFCE-E95AA36B0CF9}" type="slidenum">
              <a:rPr lang="fr-CA" smtClean="0"/>
              <a:t>‹N°›</a:t>
            </a:fld>
            <a:endParaRPr lang="fr-CA"/>
          </a:p>
        </p:txBody>
      </p:sp>
    </p:spTree>
    <p:extLst>
      <p:ext uri="{BB962C8B-B14F-4D97-AF65-F5344CB8AC3E}">
        <p14:creationId xmlns:p14="http://schemas.microsoft.com/office/powerpoint/2010/main" val="2125711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5FE30B86-F783-410F-9826-40CFEC1E88AE}" type="datetimeFigureOut">
              <a:rPr lang="fr-CA" smtClean="0"/>
              <a:t>2019-05-29</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C88796B3-E3BB-42D8-BFCE-E95AA36B0CF9}" type="slidenum">
              <a:rPr lang="fr-CA" smtClean="0"/>
              <a:t>‹N°›</a:t>
            </a:fld>
            <a:endParaRPr lang="fr-CA"/>
          </a:p>
        </p:txBody>
      </p:sp>
    </p:spTree>
    <p:extLst>
      <p:ext uri="{BB962C8B-B14F-4D97-AF65-F5344CB8AC3E}">
        <p14:creationId xmlns:p14="http://schemas.microsoft.com/office/powerpoint/2010/main" val="4286911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5FE30B86-F783-410F-9826-40CFEC1E88AE}" type="datetimeFigureOut">
              <a:rPr lang="fr-CA" smtClean="0"/>
              <a:t>2019-05-29</a:t>
            </a:fld>
            <a:endParaRPr lang="fr-CA"/>
          </a:p>
        </p:txBody>
      </p:sp>
      <p:sp>
        <p:nvSpPr>
          <p:cNvPr id="8" name="Footer Placeholder 7"/>
          <p:cNvSpPr>
            <a:spLocks noGrp="1"/>
          </p:cNvSpPr>
          <p:nvPr>
            <p:ph type="ftr" sz="quarter" idx="11"/>
          </p:nvPr>
        </p:nvSpPr>
        <p:spPr/>
        <p:txBody>
          <a:bodyPr/>
          <a:lstStyle/>
          <a:p>
            <a:endParaRPr lang="fr-CA"/>
          </a:p>
        </p:txBody>
      </p:sp>
      <p:sp>
        <p:nvSpPr>
          <p:cNvPr id="9" name="Slide Number Placeholder 8"/>
          <p:cNvSpPr>
            <a:spLocks noGrp="1"/>
          </p:cNvSpPr>
          <p:nvPr>
            <p:ph type="sldNum" sz="quarter" idx="12"/>
          </p:nvPr>
        </p:nvSpPr>
        <p:spPr/>
        <p:txBody>
          <a:bodyPr/>
          <a:lstStyle/>
          <a:p>
            <a:fld id="{C88796B3-E3BB-42D8-BFCE-E95AA36B0CF9}" type="slidenum">
              <a:rPr lang="fr-CA" smtClean="0"/>
              <a:t>‹N°›</a:t>
            </a:fld>
            <a:endParaRPr lang="fr-CA"/>
          </a:p>
        </p:txBody>
      </p:sp>
    </p:spTree>
    <p:extLst>
      <p:ext uri="{BB962C8B-B14F-4D97-AF65-F5344CB8AC3E}">
        <p14:creationId xmlns:p14="http://schemas.microsoft.com/office/powerpoint/2010/main" val="283582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7" name="Date Placeholder 2"/>
          <p:cNvSpPr>
            <a:spLocks noGrp="1"/>
          </p:cNvSpPr>
          <p:nvPr>
            <p:ph type="dt" sz="half" idx="10"/>
          </p:nvPr>
        </p:nvSpPr>
        <p:spPr/>
        <p:txBody>
          <a:bodyPr/>
          <a:lstStyle/>
          <a:p>
            <a:fld id="{5FE30B86-F783-410F-9826-40CFEC1E88AE}" type="datetimeFigureOut">
              <a:rPr lang="fr-CA" smtClean="0"/>
              <a:t>2019-05-29</a:t>
            </a:fld>
            <a:endParaRPr lang="fr-CA"/>
          </a:p>
        </p:txBody>
      </p:sp>
      <p:sp>
        <p:nvSpPr>
          <p:cNvPr id="5" name="Footer Placeholder 3"/>
          <p:cNvSpPr>
            <a:spLocks noGrp="1"/>
          </p:cNvSpPr>
          <p:nvPr>
            <p:ph type="ftr" sz="quarter" idx="11"/>
          </p:nvPr>
        </p:nvSpPr>
        <p:spPr/>
        <p:txBody>
          <a:bodyPr/>
          <a:lstStyle/>
          <a:p>
            <a:endParaRPr lang="fr-CA"/>
          </a:p>
        </p:txBody>
      </p:sp>
      <p:sp>
        <p:nvSpPr>
          <p:cNvPr id="6" name="Slide Number Placeholder 4"/>
          <p:cNvSpPr>
            <a:spLocks noGrp="1"/>
          </p:cNvSpPr>
          <p:nvPr>
            <p:ph type="sldNum" sz="quarter" idx="12"/>
          </p:nvPr>
        </p:nvSpPr>
        <p:spPr/>
        <p:txBody>
          <a:bodyPr/>
          <a:lstStyle/>
          <a:p>
            <a:fld id="{C88796B3-E3BB-42D8-BFCE-E95AA36B0CF9}" type="slidenum">
              <a:rPr lang="fr-CA" smtClean="0"/>
              <a:t>‹N°›</a:t>
            </a:fld>
            <a:endParaRPr lang="fr-CA"/>
          </a:p>
        </p:txBody>
      </p:sp>
    </p:spTree>
    <p:extLst>
      <p:ext uri="{BB962C8B-B14F-4D97-AF65-F5344CB8AC3E}">
        <p14:creationId xmlns:p14="http://schemas.microsoft.com/office/powerpoint/2010/main" val="223194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FE30B86-F783-410F-9826-40CFEC1E88AE}" type="datetimeFigureOut">
              <a:rPr lang="fr-CA" smtClean="0"/>
              <a:t>2019-05-29</a:t>
            </a:fld>
            <a:endParaRPr lang="fr-CA"/>
          </a:p>
        </p:txBody>
      </p:sp>
      <p:sp>
        <p:nvSpPr>
          <p:cNvPr id="5" name="Footer Placeholder 2"/>
          <p:cNvSpPr>
            <a:spLocks noGrp="1"/>
          </p:cNvSpPr>
          <p:nvPr>
            <p:ph type="ftr" sz="quarter" idx="11"/>
          </p:nvPr>
        </p:nvSpPr>
        <p:spPr/>
        <p:txBody>
          <a:bodyPr/>
          <a:lstStyle/>
          <a:p>
            <a:endParaRPr lang="fr-CA"/>
          </a:p>
        </p:txBody>
      </p:sp>
      <p:sp>
        <p:nvSpPr>
          <p:cNvPr id="6" name="Slide Number Placeholder 3"/>
          <p:cNvSpPr>
            <a:spLocks noGrp="1"/>
          </p:cNvSpPr>
          <p:nvPr>
            <p:ph type="sldNum" sz="quarter" idx="12"/>
          </p:nvPr>
        </p:nvSpPr>
        <p:spPr/>
        <p:txBody>
          <a:bodyPr/>
          <a:lstStyle/>
          <a:p>
            <a:fld id="{C88796B3-E3BB-42D8-BFCE-E95AA36B0CF9}" type="slidenum">
              <a:rPr lang="fr-CA" smtClean="0"/>
              <a:t>‹N°›</a:t>
            </a:fld>
            <a:endParaRPr lang="fr-CA"/>
          </a:p>
        </p:txBody>
      </p:sp>
    </p:spTree>
    <p:extLst>
      <p:ext uri="{BB962C8B-B14F-4D97-AF65-F5344CB8AC3E}">
        <p14:creationId xmlns:p14="http://schemas.microsoft.com/office/powerpoint/2010/main" val="1390232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fr-FR" smtClean="0"/>
              <a:t>Modifiez le style du titre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7" name="Date Placeholder 4"/>
          <p:cNvSpPr>
            <a:spLocks noGrp="1"/>
          </p:cNvSpPr>
          <p:nvPr>
            <p:ph type="dt" sz="half" idx="10"/>
          </p:nvPr>
        </p:nvSpPr>
        <p:spPr/>
        <p:txBody>
          <a:bodyPr/>
          <a:lstStyle/>
          <a:p>
            <a:fld id="{5FE30B86-F783-410F-9826-40CFEC1E88AE}" type="datetimeFigureOut">
              <a:rPr lang="fr-CA" smtClean="0"/>
              <a:t>2019-05-29</a:t>
            </a:fld>
            <a:endParaRPr lang="fr-CA"/>
          </a:p>
        </p:txBody>
      </p:sp>
      <p:sp>
        <p:nvSpPr>
          <p:cNvPr id="5" name="Footer Placeholder 5"/>
          <p:cNvSpPr>
            <a:spLocks noGrp="1"/>
          </p:cNvSpPr>
          <p:nvPr>
            <p:ph type="ftr" sz="quarter" idx="11"/>
          </p:nvPr>
        </p:nvSpPr>
        <p:spPr/>
        <p:txBody>
          <a:bodyPr/>
          <a:lstStyle/>
          <a:p>
            <a:endParaRPr lang="fr-CA"/>
          </a:p>
        </p:txBody>
      </p:sp>
      <p:sp>
        <p:nvSpPr>
          <p:cNvPr id="6" name="Slide Number Placeholder 6"/>
          <p:cNvSpPr>
            <a:spLocks noGrp="1"/>
          </p:cNvSpPr>
          <p:nvPr>
            <p:ph type="sldNum" sz="quarter" idx="12"/>
          </p:nvPr>
        </p:nvSpPr>
        <p:spPr/>
        <p:txBody>
          <a:bodyPr/>
          <a:lstStyle/>
          <a:p>
            <a:fld id="{C88796B3-E3BB-42D8-BFCE-E95AA36B0CF9}" type="slidenum">
              <a:rPr lang="fr-CA" smtClean="0"/>
              <a:t>‹N°›</a:t>
            </a:fld>
            <a:endParaRPr lang="fr-CA"/>
          </a:p>
        </p:txBody>
      </p:sp>
    </p:spTree>
    <p:extLst>
      <p:ext uri="{BB962C8B-B14F-4D97-AF65-F5344CB8AC3E}">
        <p14:creationId xmlns:p14="http://schemas.microsoft.com/office/powerpoint/2010/main" val="2821581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5FE30B86-F783-410F-9826-40CFEC1E88AE}" type="datetimeFigureOut">
              <a:rPr lang="fr-CA" smtClean="0"/>
              <a:t>2019-05-29</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C88796B3-E3BB-42D8-BFCE-E95AA36B0CF9}" type="slidenum">
              <a:rPr lang="fr-CA" smtClean="0"/>
              <a:t>‹N°›</a:t>
            </a:fld>
            <a:endParaRPr lang="fr-CA"/>
          </a:p>
        </p:txBody>
      </p:sp>
    </p:spTree>
    <p:extLst>
      <p:ext uri="{BB962C8B-B14F-4D97-AF65-F5344CB8AC3E}">
        <p14:creationId xmlns:p14="http://schemas.microsoft.com/office/powerpoint/2010/main" val="2779865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fr-FR" smtClean="0"/>
              <a:t>Modifiez le style du titre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5FE30B86-F783-410F-9826-40CFEC1E88AE}" type="datetimeFigureOut">
              <a:rPr lang="fr-CA" smtClean="0"/>
              <a:t>2019-05-29</a:t>
            </a:fld>
            <a:endParaRPr lang="fr-CA"/>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fr-CA"/>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C88796B3-E3BB-42D8-BFCE-E95AA36B0CF9}" type="slidenum">
              <a:rPr lang="fr-CA" smtClean="0"/>
              <a:t>‹N°›</a:t>
            </a:fld>
            <a:endParaRPr lang="fr-CA"/>
          </a:p>
        </p:txBody>
      </p:sp>
    </p:spTree>
    <p:extLst>
      <p:ext uri="{BB962C8B-B14F-4D97-AF65-F5344CB8AC3E}">
        <p14:creationId xmlns:p14="http://schemas.microsoft.com/office/powerpoint/2010/main" val="2848016648"/>
      </p:ext>
    </p:extLst>
  </p:cSld>
  <p:clrMap bg1="dk1" tx1="lt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emf"/><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s://www.emarketinglicious.fr/blogging/50-idees-de-sujets-pour-votre-blog"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s://gycouture.blogspot.ca/" TargetMode="External"/><Relationship Id="rId3" Type="http://schemas.openxmlformats.org/officeDocument/2006/relationships/hyperlink" Target="http://emiliemurmure.com/" TargetMode="External"/><Relationship Id="rId7" Type="http://schemas.openxmlformats.org/officeDocument/2006/relationships/hyperlink" Target="https://lespetitesmanies.com/" TargetMode="External"/><Relationship Id="rId2" Type="http://schemas.openxmlformats.org/officeDocument/2006/relationships/hyperlink" Target="http://cathcuisine.com/" TargetMode="External"/><Relationship Id="rId1" Type="http://schemas.openxmlformats.org/officeDocument/2006/relationships/slideLayout" Target="../slideLayouts/slideLayout2.xml"/><Relationship Id="rId6" Type="http://schemas.openxmlformats.org/officeDocument/2006/relationships/hyperlink" Target="http://querelles.ca/" TargetMode="External"/><Relationship Id="rId5" Type="http://schemas.openxmlformats.org/officeDocument/2006/relationships/hyperlink" Target="http://mode34b.com/" TargetMode="External"/><Relationship Id="rId4" Type="http://schemas.openxmlformats.org/officeDocument/2006/relationships/hyperlink" Target="http://www.troisfoisparjour.com/fr"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4.jpg"/><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3" Type="http://schemas.openxmlformats.org/officeDocument/2006/relationships/hyperlink" Target="http://www.ledevoir.com/societe/actualites-en-societe"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ordpress.com/posts/my/cfrjournal.wordpress.com"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4.tmp"/></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hyperlink" Target="https://www.ecrirepourleweb.com/trouver-images-libres-de-droits-creative-commons/"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unsplash.com/" TargetMode="External"/><Relationship Id="rId7" Type="http://schemas.openxmlformats.org/officeDocument/2006/relationships/hyperlink" Target="http://www.openclipart.org/"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tartupstockphotos.com/" TargetMode="External"/><Relationship Id="rId5" Type="http://schemas.openxmlformats.org/officeDocument/2006/relationships/hyperlink" Target="https://burst.shopify.com/" TargetMode="External"/><Relationship Id="rId4" Type="http://schemas.openxmlformats.org/officeDocument/2006/relationships/hyperlink" Target="https://pixabay.com/"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google.ca/search?q=auto&amp;safe=strict&amp;rls=com.microsoft:fr-ca:ie-address&amp;dcr=0&amp;source=lnms&amp;tbm=isch&amp;sa=x&amp;ved=0ahukewi7-khrondyahuf2fmkhygmdlaq_auicigb&amp;biw=1366&amp;bih=683"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9.tmp"/></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s://wordpress.com/view/cfrjournal.wordpress.com" TargetMode="Externa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43.tmp"/><Relationship Id="rId3" Type="http://schemas.openxmlformats.org/officeDocument/2006/relationships/customXml" Target="../ink/ink1.xml"/><Relationship Id="rId7" Type="http://schemas.openxmlformats.org/officeDocument/2006/relationships/hyperlink" Target="https://wordpress.com/post/cfrjournal.wordpress.com/654"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12.emf"/></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ordpress.com/post/cfrjournal.wordpress.com/654"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45.tmp"/></Relationships>
</file>

<file path=ppt/slides/_rels/slide46.xml.rels><?xml version="1.0" encoding="UTF-8" standalone="yes"?>
<Relationships xmlns="http://schemas.openxmlformats.org/package/2006/relationships"><Relationship Id="rId3" Type="http://schemas.openxmlformats.org/officeDocument/2006/relationships/hyperlink" Target="https://wordpress.com/post/cfrjournal.wordpress.com/654"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150.emf"/><Relationship Id="rId5" Type="http://schemas.openxmlformats.org/officeDocument/2006/relationships/customXml" Target="../ink/ink2.xml"/><Relationship Id="rId4" Type="http://schemas.openxmlformats.org/officeDocument/2006/relationships/image" Target="../media/image46.tmp"/></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hyperlink" Target="https://fr.wordpress.com/com-vs-org/?currency=canadian&amp;sgmt=gb&amp;utm_source=adwords&amp;utm_campaign=g_rlsa_brand_desktop_ca_fr_x_x&amp;utm_medium=cpc&amp;keyword=wordpress&amp;creative=199332987816&amp;campaignid=686689579&amp;adgroupid=35413880836&amp;matchtype=e&amp;device=c&amp;network=g&amp;targetid=aud-298466965340:kwd-313411415&amp;locationid=9000554&amp;gclid=eaiaiqobchmipud19i7q2aivw7xach1rwwc1eaayasaaegjwpvd_bwe"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2.emf"/><Relationship Id="rId4" Type="http://schemas.openxmlformats.org/officeDocument/2006/relationships/customXml" Target="../ink/ink3.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67.xml.rels><?xml version="1.0" encoding="UTF-8" standalone="yes"?>
<Relationships xmlns="http://schemas.openxmlformats.org/package/2006/relationships"><Relationship Id="rId2" Type="http://schemas.openxmlformats.org/officeDocument/2006/relationships/hyperlink" Target="https://cfrjournal.wordpress.co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err="1" smtClean="0"/>
              <a:t>Bloguer</a:t>
            </a:r>
            <a:r>
              <a:rPr lang="fr-CA" dirty="0" smtClean="0"/>
              <a:t> en classe pour différencier les pratiques pédagogiques</a:t>
            </a:r>
            <a:endParaRPr lang="fr-CA" dirty="0"/>
          </a:p>
        </p:txBody>
      </p:sp>
      <p:sp>
        <p:nvSpPr>
          <p:cNvPr id="3" name="Espace réservé du contenu 2"/>
          <p:cNvSpPr>
            <a:spLocks noGrp="1"/>
          </p:cNvSpPr>
          <p:nvPr>
            <p:ph idx="1"/>
          </p:nvPr>
        </p:nvSpPr>
        <p:spPr>
          <a:xfrm>
            <a:off x="3892463" y="1853248"/>
            <a:ext cx="8946541" cy="4195481"/>
          </a:xfrm>
        </p:spPr>
        <p:txBody>
          <a:bodyPr>
            <a:normAutofit/>
          </a:bodyPr>
          <a:lstStyle/>
          <a:p>
            <a:pPr marL="0" indent="0">
              <a:buNone/>
            </a:pPr>
            <a:endParaRPr lang="fr-CA" dirty="0" smtClean="0"/>
          </a:p>
          <a:p>
            <a:pPr marL="0" indent="0">
              <a:buNone/>
            </a:pPr>
            <a:endParaRPr lang="fr-CA" dirty="0"/>
          </a:p>
          <a:p>
            <a:pPr marL="0" indent="0">
              <a:buNone/>
            </a:pPr>
            <a:r>
              <a:rPr lang="fr-CA" sz="2400" dirty="0" smtClean="0"/>
              <a:t>Johanne Gagné</a:t>
            </a:r>
            <a:endParaRPr lang="fr-CA" sz="2400" dirty="0"/>
          </a:p>
          <a:p>
            <a:pPr marL="0" indent="0">
              <a:buNone/>
            </a:pPr>
            <a:r>
              <a:rPr lang="fr-CA" sz="2400" dirty="0" smtClean="0"/>
              <a:t>Guylaine </a:t>
            </a:r>
            <a:r>
              <a:rPr lang="fr-CA" sz="2400" dirty="0" err="1" smtClean="0"/>
              <a:t>Thivierge</a:t>
            </a:r>
            <a:endParaRPr lang="fr-CA" sz="2400" dirty="0" smtClean="0"/>
          </a:p>
          <a:p>
            <a:pPr marL="0" indent="0">
              <a:buNone/>
            </a:pPr>
            <a:r>
              <a:rPr lang="fr-CA" sz="2400" dirty="0" err="1" smtClean="0"/>
              <a:t>Chem</a:t>
            </a:r>
            <a:r>
              <a:rPr lang="fr-CA" sz="2400" dirty="0" smtClean="0"/>
              <a:t> Eddine </a:t>
            </a:r>
            <a:r>
              <a:rPr lang="fr-CA" sz="2400" dirty="0" err="1" smtClean="0"/>
              <a:t>Berrais</a:t>
            </a:r>
            <a:endParaRPr lang="fr-CA" sz="2400" dirty="0" smtClean="0"/>
          </a:p>
          <a:p>
            <a:pPr marL="0" indent="0">
              <a:buNone/>
            </a:pPr>
            <a:r>
              <a:rPr lang="fr-CA" b="1" dirty="0" smtClean="0"/>
              <a:t>CS des Patriotes</a:t>
            </a:r>
          </a:p>
          <a:p>
            <a:pPr marL="0" indent="0">
              <a:buNone/>
            </a:pPr>
            <a:endParaRPr lang="fr-CA" b="1" dirty="0"/>
          </a:p>
          <a:p>
            <a:pPr marL="0" indent="0">
              <a:buNone/>
            </a:pPr>
            <a:r>
              <a:rPr lang="fr-CA" b="1" dirty="0" smtClean="0"/>
              <a:t>Journée pédagogique montérégienne </a:t>
            </a:r>
          </a:p>
          <a:p>
            <a:pPr marL="0" indent="0">
              <a:buNone/>
            </a:pPr>
            <a:r>
              <a:rPr lang="fr-CA" b="1" dirty="0" smtClean="0"/>
              <a:t>3 mai 2019</a:t>
            </a:r>
            <a:endParaRPr lang="fr-CA" b="1"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80398"/>
            <a:ext cx="3524742" cy="1200318"/>
          </a:xfrm>
          <a:prstGeom prst="rect">
            <a:avLst/>
          </a:prstGeom>
        </p:spPr>
      </p:pic>
    </p:spTree>
    <p:extLst>
      <p:ext uri="{BB962C8B-B14F-4D97-AF65-F5344CB8AC3E}">
        <p14:creationId xmlns:p14="http://schemas.microsoft.com/office/powerpoint/2010/main" val="1569837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219200" y="-228600"/>
            <a:ext cx="9753600" cy="7315200"/>
          </a:xfrm>
          <a:prstGeom prst="rect">
            <a:avLst/>
          </a:prstGeom>
        </p:spPr>
      </p:pic>
    </p:spTree>
    <p:extLst>
      <p:ext uri="{BB962C8B-B14F-4D97-AF65-F5344CB8AC3E}">
        <p14:creationId xmlns:p14="http://schemas.microsoft.com/office/powerpoint/2010/main" val="459795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9A60004-DB33-4A56-AC96-72F2502F51A0}"/>
              </a:ext>
            </a:extLst>
          </p:cNvPr>
          <p:cNvPicPr>
            <a:picLocks noChangeAspect="1"/>
          </p:cNvPicPr>
          <p:nvPr/>
        </p:nvPicPr>
        <p:blipFill>
          <a:blip r:embed="rId2"/>
          <a:stretch>
            <a:fillRect/>
          </a:stretch>
        </p:blipFill>
        <p:spPr>
          <a:xfrm>
            <a:off x="0" y="1673"/>
            <a:ext cx="12192000" cy="6854653"/>
          </a:xfrm>
          <a:prstGeom prst="rect">
            <a:avLst/>
          </a:prstGeom>
          <a:ln>
            <a:solidFill>
              <a:srgbClr val="FFFFFF"/>
            </a:solidFill>
          </a:ln>
        </p:spPr>
      </p:pic>
      <p:sp>
        <p:nvSpPr>
          <p:cNvPr id="10" name="Ellipse 9"/>
          <p:cNvSpPr/>
          <p:nvPr/>
        </p:nvSpPr>
        <p:spPr>
          <a:xfrm>
            <a:off x="4080960" y="4129920"/>
            <a:ext cx="825480" cy="295200"/>
          </a:xfrm>
          <a:prstGeom prst="ellipse">
            <a:avLst/>
          </a:prstGeom>
          <a:noFill/>
          <a:ln w="240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000000"/>
              </a:solidFill>
            </a:endParaRPr>
          </a:p>
        </p:txBody>
      </p:sp>
    </p:spTree>
    <p:extLst>
      <p:ext uri="{BB962C8B-B14F-4D97-AF65-F5344CB8AC3E}">
        <p14:creationId xmlns:p14="http://schemas.microsoft.com/office/powerpoint/2010/main" val="2914493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fontScale="90000"/>
          </a:bodyPr>
          <a:lstStyle/>
          <a:p>
            <a:pPr algn="ctr"/>
            <a:r>
              <a:rPr lang="fr-CA" dirty="0"/>
              <a:t>Nouveau journal, nouveau titre, nouveau logo</a:t>
            </a:r>
          </a:p>
        </p:txBody>
      </p:sp>
      <p:sp>
        <p:nvSpPr>
          <p:cNvPr id="3" name="Sous-titre 2"/>
          <p:cNvSpPr>
            <a:spLocks noGrp="1"/>
          </p:cNvSpPr>
          <p:nvPr>
            <p:ph type="subTitle" idx="1"/>
          </p:nvPr>
        </p:nvSpPr>
        <p:spPr/>
        <p:txBody>
          <a:bodyPr/>
          <a:lstStyle/>
          <a:p>
            <a:r>
              <a:rPr lang="fr-CA"/>
              <a:t>Que choisissons-nous ?</a:t>
            </a:r>
          </a:p>
        </p:txBody>
      </p:sp>
    </p:spTree>
    <p:extLst>
      <p:ext uri="{BB962C8B-B14F-4D97-AF65-F5344CB8AC3E}">
        <p14:creationId xmlns:p14="http://schemas.microsoft.com/office/powerpoint/2010/main" val="2915873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A" dirty="0"/>
              <a:t>Nouveau journal, nouveau titre, nouveau logo</a:t>
            </a:r>
          </a:p>
        </p:txBody>
      </p:sp>
      <p:sp>
        <p:nvSpPr>
          <p:cNvPr id="3" name="Espace réservé du texte 2"/>
          <p:cNvSpPr>
            <a:spLocks noGrp="1"/>
          </p:cNvSpPr>
          <p:nvPr>
            <p:ph type="body" idx="1"/>
          </p:nvPr>
        </p:nvSpPr>
        <p:spPr/>
        <p:txBody>
          <a:bodyPr/>
          <a:lstStyle/>
          <a:p>
            <a:r>
              <a:rPr lang="fr-CA" sz="2800" dirty="0">
                <a:latin typeface="Book Antiqua" panose="02040602050305030304" pitchFamily="18" charset="0"/>
              </a:rPr>
              <a:t>Nos voix Nos </a:t>
            </a:r>
            <a:r>
              <a:rPr lang="fr-CA" sz="2800" dirty="0" smtClean="0">
                <a:latin typeface="Book Antiqua" panose="02040602050305030304" pitchFamily="18" charset="0"/>
              </a:rPr>
              <a:t>Idées</a:t>
            </a:r>
            <a:endParaRPr lang="fr-CA" sz="2800" dirty="0">
              <a:latin typeface="Book Antiqua" panose="02040602050305030304" pitchFamily="18" charset="0"/>
            </a:endParaRPr>
          </a:p>
        </p:txBody>
      </p:sp>
      <p:pic>
        <p:nvPicPr>
          <p:cNvPr id="7" name="Espace réservé pour une image  8">
            <a:hlinkClick r:id="" action="ppaction://noaction" highlightClick="1"/>
          </p:cNvPr>
          <p:cNvPicPr>
            <a:picLocks noGrp="1" noChangeAspect="1"/>
          </p:cNvPicPr>
          <p:nvPr>
            <p:ph sz="half" idx="2"/>
          </p:nvPr>
        </p:nvPicPr>
        <p:blipFill>
          <a:blip r:embed="rId2"/>
          <a:stretch>
            <a:fillRect/>
          </a:stretch>
        </p:blipFill>
        <p:spPr>
          <a:xfrm>
            <a:off x="1859551" y="2630347"/>
            <a:ext cx="2721264" cy="3741738"/>
          </a:xfrm>
          <a:prstGeom prst="rect">
            <a:avLst/>
          </a:prstGeom>
        </p:spPr>
      </p:pic>
      <p:sp>
        <p:nvSpPr>
          <p:cNvPr id="5" name="Espace réservé du texte 4"/>
          <p:cNvSpPr>
            <a:spLocks noGrp="1"/>
          </p:cNvSpPr>
          <p:nvPr>
            <p:ph type="body" sz="quarter" idx="3"/>
          </p:nvPr>
        </p:nvSpPr>
        <p:spPr/>
        <p:txBody>
          <a:bodyPr/>
          <a:lstStyle/>
          <a:p>
            <a:r>
              <a:rPr lang="fr-CA" sz="2800" dirty="0">
                <a:latin typeface="Book Antiqua" panose="02040602050305030304" pitchFamily="18" charset="0"/>
              </a:rPr>
              <a:t>La plume expressive</a:t>
            </a:r>
          </a:p>
        </p:txBody>
      </p:sp>
      <p:pic>
        <p:nvPicPr>
          <p:cNvPr id="10" name="Espace réservé du contenu 9"/>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654675" y="3013006"/>
            <a:ext cx="4395788" cy="2744925"/>
          </a:xfrm>
        </p:spPr>
      </p:pic>
      <p:sp>
        <p:nvSpPr>
          <p:cNvPr id="12" name="Ellipse 11"/>
          <p:cNvSpPr/>
          <p:nvPr/>
        </p:nvSpPr>
        <p:spPr>
          <a:xfrm>
            <a:off x="3308220" y="2788380"/>
            <a:ext cx="1032120" cy="536760"/>
          </a:xfrm>
          <a:prstGeom prst="ellipse">
            <a:avLst/>
          </a:prstGeom>
          <a:noFill/>
          <a:ln w="240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000000"/>
              </a:solidFill>
            </a:endParaRPr>
          </a:p>
        </p:txBody>
      </p:sp>
    </p:spTree>
    <p:extLst>
      <p:ext uri="{BB962C8B-B14F-4D97-AF65-F5344CB8AC3E}">
        <p14:creationId xmlns:p14="http://schemas.microsoft.com/office/powerpoint/2010/main" val="247946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3785616"/>
          </a:xfrm>
        </p:spPr>
        <p:txBody>
          <a:bodyPr>
            <a:normAutofit fontScale="90000"/>
          </a:bodyPr>
          <a:lstStyle/>
          <a:p>
            <a:pPr algn="ctr"/>
            <a:r>
              <a:rPr lang="fr-CA" dirty="0" smtClean="0"/>
              <a:t/>
            </a:r>
            <a:br>
              <a:rPr lang="fr-CA" dirty="0" smtClean="0"/>
            </a:br>
            <a:r>
              <a:rPr lang="fr-CA" dirty="0"/>
              <a:t/>
            </a:r>
            <a:br>
              <a:rPr lang="fr-CA" dirty="0"/>
            </a:br>
            <a:r>
              <a:rPr lang="fr-CA" dirty="0" smtClean="0"/>
              <a:t/>
            </a:r>
            <a:br>
              <a:rPr lang="fr-CA" dirty="0" smtClean="0"/>
            </a:br>
            <a:r>
              <a:rPr lang="fr-CA" dirty="0"/>
              <a:t/>
            </a:r>
            <a:br>
              <a:rPr lang="fr-CA" dirty="0"/>
            </a:br>
            <a:r>
              <a:rPr lang="fr-CA" sz="3600" dirty="0" smtClean="0"/>
              <a:t>Aider les élèves en panne d’idées !</a:t>
            </a:r>
            <a:endParaRPr lang="fr-CA" sz="3600" dirty="0"/>
          </a:p>
        </p:txBody>
      </p:sp>
      <p:pic>
        <p:nvPicPr>
          <p:cNvPr id="11" name="Espace réservé pour une image  10"/>
          <p:cNvPicPr>
            <a:picLocks noGrp="1" noChangeAspect="1"/>
          </p:cNvPicPr>
          <p:nvPr>
            <p:ph type="pic" idx="1"/>
          </p:nvPr>
        </p:nvPicPr>
        <p:blipFill>
          <a:blip r:embed="rId2">
            <a:extLst>
              <a:ext uri="{28A0092B-C50C-407E-A947-70E740481C1C}">
                <a14:useLocalDpi xmlns:a14="http://schemas.microsoft.com/office/drawing/2010/main" val="0"/>
              </a:ext>
            </a:extLst>
          </a:blip>
          <a:srcRect l="26648" r="26648"/>
          <a:stretch>
            <a:fillRect/>
          </a:stretch>
        </p:blipFill>
        <p:spPr/>
      </p:pic>
      <p:sp>
        <p:nvSpPr>
          <p:cNvPr id="4" name="Espace réservé du texte 3"/>
          <p:cNvSpPr>
            <a:spLocks noGrp="1"/>
          </p:cNvSpPr>
          <p:nvPr>
            <p:ph type="body" sz="half" idx="2"/>
          </p:nvPr>
        </p:nvSpPr>
        <p:spPr>
          <a:xfrm>
            <a:off x="2589212" y="4628271"/>
            <a:ext cx="8944293" cy="1176508"/>
          </a:xfrm>
        </p:spPr>
        <p:txBody>
          <a:bodyPr>
            <a:normAutofit/>
          </a:bodyPr>
          <a:lstStyle/>
          <a:p>
            <a:pPr algn="ctr"/>
            <a:r>
              <a:rPr lang="fr-CA" sz="3500" dirty="0"/>
              <a:t>Besoins d’idées ?</a:t>
            </a:r>
          </a:p>
          <a:p>
            <a:pPr algn="ctr"/>
            <a:endParaRPr lang="fr-CA" sz="3500" dirty="0"/>
          </a:p>
          <a:p>
            <a:pPr algn="ctr"/>
            <a:endParaRPr lang="fr-CA" sz="3500" dirty="0"/>
          </a:p>
          <a:p>
            <a:pPr algn="ctr"/>
            <a:endParaRPr lang="fr-CA" sz="3500" dirty="0"/>
          </a:p>
        </p:txBody>
      </p:sp>
    </p:spTree>
    <p:extLst>
      <p:ext uri="{BB962C8B-B14F-4D97-AF65-F5344CB8AC3E}">
        <p14:creationId xmlns:p14="http://schemas.microsoft.com/office/powerpoint/2010/main" val="2047510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A" dirty="0"/>
              <a:t>50 idées de sujet pour votre </a:t>
            </a:r>
            <a:r>
              <a:rPr lang="fr-CA" dirty="0" smtClean="0"/>
              <a:t>« blog »</a:t>
            </a:r>
            <a:endParaRPr lang="fr-CA" dirty="0"/>
          </a:p>
        </p:txBody>
      </p:sp>
      <p:sp>
        <p:nvSpPr>
          <p:cNvPr id="3" name="Espace réservé du contenu 2"/>
          <p:cNvSpPr>
            <a:spLocks noGrp="1"/>
          </p:cNvSpPr>
          <p:nvPr>
            <p:ph idx="1"/>
          </p:nvPr>
        </p:nvSpPr>
        <p:spPr/>
        <p:txBody>
          <a:bodyPr/>
          <a:lstStyle/>
          <a:p>
            <a:endParaRPr lang="fr-CA" dirty="0"/>
          </a:p>
          <a:p>
            <a:r>
              <a:rPr lang="fr-CA" dirty="0">
                <a:hlinkClick r:id="rId2"/>
              </a:rPr>
              <a:t>https://www.emarketinglicious.fr/blogging/50-idees-de-sujets-pour-votre-blog</a:t>
            </a:r>
            <a:endParaRPr lang="fr-CA" dirty="0"/>
          </a:p>
          <a:p>
            <a:endParaRPr lang="fr-CA"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2710" y="3194756"/>
            <a:ext cx="5697947" cy="3397955"/>
          </a:xfrm>
          <a:prstGeom prst="rect">
            <a:avLst/>
          </a:prstGeom>
        </p:spPr>
      </p:pic>
    </p:spTree>
    <p:extLst>
      <p:ext uri="{BB962C8B-B14F-4D97-AF65-F5344CB8AC3E}">
        <p14:creationId xmlns:p14="http://schemas.microsoft.com/office/powerpoint/2010/main" val="332908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92925" y="624110"/>
            <a:ext cx="8911687" cy="754524"/>
          </a:xfrm>
        </p:spPr>
        <p:txBody>
          <a:bodyPr/>
          <a:lstStyle/>
          <a:p>
            <a:pPr algn="ctr"/>
            <a:r>
              <a:rPr lang="fr-CA" dirty="0"/>
              <a:t>Des sites pour </a:t>
            </a:r>
            <a:r>
              <a:rPr lang="fr-CA" dirty="0" smtClean="0"/>
              <a:t>inspirer</a:t>
            </a:r>
            <a:endParaRPr lang="fr-CA" dirty="0"/>
          </a:p>
        </p:txBody>
      </p:sp>
      <p:sp>
        <p:nvSpPr>
          <p:cNvPr id="3" name="Espace réservé du contenu 2"/>
          <p:cNvSpPr>
            <a:spLocks noGrp="1"/>
          </p:cNvSpPr>
          <p:nvPr>
            <p:ph idx="1"/>
          </p:nvPr>
        </p:nvSpPr>
        <p:spPr>
          <a:xfrm>
            <a:off x="2592924" y="1224116"/>
            <a:ext cx="8911688" cy="5633884"/>
          </a:xfrm>
        </p:spPr>
        <p:txBody>
          <a:bodyPr>
            <a:normAutofit/>
          </a:bodyPr>
          <a:lstStyle/>
          <a:p>
            <a:pPr marL="0" indent="0">
              <a:buNone/>
            </a:pPr>
            <a:r>
              <a:rPr lang="fr-CA" sz="3200" u="sng" dirty="0" smtClean="0">
                <a:hlinkClick r:id="rId2"/>
              </a:rPr>
              <a:t>Cuisine</a:t>
            </a:r>
          </a:p>
          <a:p>
            <a:r>
              <a:rPr lang="fr-CA" dirty="0" smtClean="0">
                <a:hlinkClick r:id="rId2"/>
              </a:rPr>
              <a:t>http</a:t>
            </a:r>
            <a:r>
              <a:rPr lang="fr-CA" dirty="0">
                <a:hlinkClick r:id="rId2"/>
              </a:rPr>
              <a:t>://cathcuisine.com/</a:t>
            </a:r>
            <a:endParaRPr lang="fr-CA" dirty="0"/>
          </a:p>
          <a:p>
            <a:r>
              <a:rPr lang="fr-CA" dirty="0">
                <a:hlinkClick r:id="rId3"/>
              </a:rPr>
              <a:t>http://emiliemurmure.com/</a:t>
            </a:r>
            <a:endParaRPr lang="fr-CA" dirty="0"/>
          </a:p>
          <a:p>
            <a:r>
              <a:rPr lang="fr-CA" dirty="0">
                <a:hlinkClick r:id="rId4"/>
              </a:rPr>
              <a:t>http://www.troisfoisparjour.com/fr</a:t>
            </a:r>
            <a:endParaRPr lang="fr-CA" dirty="0"/>
          </a:p>
          <a:p>
            <a:endParaRPr lang="fr-CA" dirty="0"/>
          </a:p>
          <a:p>
            <a:pPr marL="3657600" lvl="8" indent="0">
              <a:buNone/>
            </a:pPr>
            <a:r>
              <a:rPr lang="fr-CA" sz="1800" dirty="0"/>
              <a:t>Mode, musique et style de vie</a:t>
            </a:r>
          </a:p>
          <a:p>
            <a:pPr lvl="8"/>
            <a:r>
              <a:rPr lang="fr-CA" sz="1800" dirty="0">
                <a:hlinkClick r:id="rId5"/>
              </a:rPr>
              <a:t>http://mode34b.com/</a:t>
            </a:r>
            <a:endParaRPr lang="fr-CA" sz="1800" dirty="0"/>
          </a:p>
          <a:p>
            <a:pPr lvl="8"/>
            <a:r>
              <a:rPr lang="fr-CA" sz="1800" dirty="0">
                <a:hlinkClick r:id="rId6"/>
              </a:rPr>
              <a:t>http://querelles.ca</a:t>
            </a:r>
            <a:r>
              <a:rPr lang="fr-CA" dirty="0">
                <a:hlinkClick r:id="rId6"/>
              </a:rPr>
              <a:t>/</a:t>
            </a:r>
            <a:endParaRPr lang="fr-CA" dirty="0"/>
          </a:p>
          <a:p>
            <a:pPr marL="0" indent="0">
              <a:buNone/>
            </a:pPr>
            <a:r>
              <a:rPr lang="fr-CA" dirty="0"/>
              <a:t>Art, culture et style de vie</a:t>
            </a:r>
          </a:p>
          <a:p>
            <a:r>
              <a:rPr lang="fr-CA" dirty="0">
                <a:hlinkClick r:id="rId7"/>
              </a:rPr>
              <a:t>https://lespetitesmanies.com/</a:t>
            </a:r>
            <a:endParaRPr lang="fr-CA" dirty="0"/>
          </a:p>
          <a:p>
            <a:r>
              <a:rPr lang="fr-CA" dirty="0">
                <a:hlinkClick r:id="rId8"/>
              </a:rPr>
              <a:t>https://gycouture.blogspot.ca/</a:t>
            </a:r>
            <a:endParaRPr lang="fr-CA" dirty="0"/>
          </a:p>
          <a:p>
            <a:endParaRPr lang="fr-CA" dirty="0"/>
          </a:p>
          <a:p>
            <a:endParaRPr lang="fr-CA" dirty="0"/>
          </a:p>
          <a:p>
            <a:endParaRPr lang="fr-CA" dirty="0"/>
          </a:p>
          <a:p>
            <a:endParaRPr lang="fr-CA" dirty="0"/>
          </a:p>
          <a:p>
            <a:endParaRPr lang="fr-CA" dirty="0"/>
          </a:p>
          <a:p>
            <a:endParaRPr lang="fr-CA" dirty="0"/>
          </a:p>
          <a:p>
            <a:endParaRPr lang="fr-CA" dirty="0"/>
          </a:p>
          <a:p>
            <a:endParaRPr lang="fr-CA" dirty="0"/>
          </a:p>
        </p:txBody>
      </p:sp>
    </p:spTree>
    <p:extLst>
      <p:ext uri="{BB962C8B-B14F-4D97-AF65-F5344CB8AC3E}">
        <p14:creationId xmlns:p14="http://schemas.microsoft.com/office/powerpoint/2010/main" val="3885781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FB1C13-93C5-4D10-9CD6-9CA9DD737BC7}"/>
              </a:ext>
            </a:extLst>
          </p:cNvPr>
          <p:cNvSpPr>
            <a:spLocks noGrp="1"/>
          </p:cNvSpPr>
          <p:nvPr>
            <p:ph type="title"/>
          </p:nvPr>
        </p:nvSpPr>
        <p:spPr/>
        <p:txBody>
          <a:bodyPr/>
          <a:lstStyle/>
          <a:p>
            <a:pPr algn="ctr"/>
            <a:r>
              <a:rPr lang="fr-CA" sz="3600" dirty="0"/>
              <a:t>http://www.lapresse.ca/vivre/urbania/</a:t>
            </a:r>
            <a:r>
              <a:rPr lang="fr-CA" dirty="0"/>
              <a:t/>
            </a:r>
            <a:br>
              <a:rPr lang="fr-CA" dirty="0"/>
            </a:br>
            <a:endParaRPr lang="fr-CA" dirty="0"/>
          </a:p>
        </p:txBody>
      </p:sp>
      <p:pic>
        <p:nvPicPr>
          <p:cNvPr id="4" name="Espace réservé du contenu 3">
            <a:extLst>
              <a:ext uri="{FF2B5EF4-FFF2-40B4-BE49-F238E27FC236}">
                <a16:creationId xmlns:a16="http://schemas.microsoft.com/office/drawing/2014/main" id="{E73C4C79-282B-4B01-B019-36C425FA5AEA}"/>
              </a:ext>
            </a:extLst>
          </p:cNvPr>
          <p:cNvPicPr>
            <a:picLocks noGrp="1" noChangeAspect="1"/>
          </p:cNvPicPr>
          <p:nvPr>
            <p:ph idx="1"/>
          </p:nvPr>
        </p:nvPicPr>
        <p:blipFill>
          <a:blip r:embed="rId3"/>
          <a:stretch>
            <a:fillRect/>
          </a:stretch>
        </p:blipFill>
        <p:spPr>
          <a:xfrm>
            <a:off x="892629" y="1461138"/>
            <a:ext cx="8911686" cy="4867473"/>
          </a:xfrm>
          <a:prstGeom prst="rect">
            <a:avLst/>
          </a:prstGeom>
        </p:spPr>
      </p:pic>
    </p:spTree>
    <p:extLst>
      <p:ext uri="{BB962C8B-B14F-4D97-AF65-F5344CB8AC3E}">
        <p14:creationId xmlns:p14="http://schemas.microsoft.com/office/powerpoint/2010/main" val="3367207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948FD8-65FA-4227-85EE-D6A89D659827}"/>
              </a:ext>
            </a:extLst>
          </p:cNvPr>
          <p:cNvSpPr>
            <a:spLocks noGrp="1"/>
          </p:cNvSpPr>
          <p:nvPr>
            <p:ph type="title"/>
          </p:nvPr>
        </p:nvSpPr>
        <p:spPr/>
        <p:txBody>
          <a:bodyPr/>
          <a:lstStyle/>
          <a:p>
            <a:pPr algn="ctr"/>
            <a:r>
              <a:rPr lang="fr-CA" dirty="0"/>
              <a:t>Blogue </a:t>
            </a:r>
            <a:r>
              <a:rPr lang="fr-CA" dirty="0" smtClean="0"/>
              <a:t>des élèves de Lisa</a:t>
            </a:r>
            <a:endParaRPr lang="fr-CA" dirty="0"/>
          </a:p>
        </p:txBody>
      </p:sp>
      <p:pic>
        <p:nvPicPr>
          <p:cNvPr id="4" name="Espace réservé du contenu 3">
            <a:extLst>
              <a:ext uri="{FF2B5EF4-FFF2-40B4-BE49-F238E27FC236}">
                <a16:creationId xmlns:a16="http://schemas.microsoft.com/office/drawing/2014/main" id="{5B030384-E55B-4B47-A77F-118BC810E75B}"/>
              </a:ext>
            </a:extLst>
          </p:cNvPr>
          <p:cNvPicPr>
            <a:picLocks noGrp="1" noChangeAspect="1"/>
          </p:cNvPicPr>
          <p:nvPr>
            <p:ph idx="1"/>
          </p:nvPr>
        </p:nvPicPr>
        <p:blipFill>
          <a:blip r:embed="rId2"/>
          <a:stretch>
            <a:fillRect/>
          </a:stretch>
        </p:blipFill>
        <p:spPr>
          <a:xfrm>
            <a:off x="1845501" y="2052638"/>
            <a:ext cx="7462774" cy="4195762"/>
          </a:xfrm>
          <a:prstGeom prst="rect">
            <a:avLst/>
          </a:prstGeom>
        </p:spPr>
      </p:pic>
    </p:spTree>
    <p:extLst>
      <p:ext uri="{BB962C8B-B14F-4D97-AF65-F5344CB8AC3E}">
        <p14:creationId xmlns:p14="http://schemas.microsoft.com/office/powerpoint/2010/main" val="1122792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E154BF-AA2A-405B-9A4C-E56684CF17DB}"/>
              </a:ext>
            </a:extLst>
          </p:cNvPr>
          <p:cNvSpPr>
            <a:spLocks noGrp="1"/>
          </p:cNvSpPr>
          <p:nvPr>
            <p:ph type="title"/>
          </p:nvPr>
        </p:nvSpPr>
        <p:spPr/>
        <p:txBody>
          <a:bodyPr/>
          <a:lstStyle/>
          <a:p>
            <a:pPr algn="ctr"/>
            <a:r>
              <a:rPr lang="fr-CA" dirty="0">
                <a:latin typeface="Bernard MT Condensed" panose="02050806060905020404" pitchFamily="18" charset="0"/>
              </a:rPr>
              <a:t>Découvrir; partager; interpréter; apprécier, explorer </a:t>
            </a:r>
          </a:p>
        </p:txBody>
      </p:sp>
      <p:pic>
        <p:nvPicPr>
          <p:cNvPr id="3074" name="Picture 2" descr="Résultats de recherche d'images pour « dépliant touristique québec »">
            <a:extLst>
              <a:ext uri="{FF2B5EF4-FFF2-40B4-BE49-F238E27FC236}">
                <a16:creationId xmlns:a16="http://schemas.microsoft.com/office/drawing/2014/main" id="{1F2A68A9-9E04-4DB2-8DEB-857AE31916F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786063" y="2731294"/>
            <a:ext cx="5581650" cy="283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343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A" dirty="0" smtClean="0"/>
              <a:t>Enseigner le français…depuis 1990 </a:t>
            </a:r>
            <a:endParaRPr lang="fr-CA" dirty="0"/>
          </a:p>
        </p:txBody>
      </p:sp>
      <p:pic>
        <p:nvPicPr>
          <p:cNvPr id="1026" name="Picture 2" descr="RÃ©sultats de recherche d'images pour Â«Â franÃ§aisÂ Â»"/>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87153" y="2052638"/>
            <a:ext cx="5579470" cy="4195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370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669CDA-0141-46C4-84C9-1E25A0D5E321}"/>
              </a:ext>
            </a:extLst>
          </p:cNvPr>
          <p:cNvSpPr>
            <a:spLocks noGrp="1"/>
          </p:cNvSpPr>
          <p:nvPr>
            <p:ph type="title"/>
          </p:nvPr>
        </p:nvSpPr>
        <p:spPr/>
        <p:txBody>
          <a:bodyPr/>
          <a:lstStyle/>
          <a:p>
            <a:pPr algn="ctr"/>
            <a:r>
              <a:rPr lang="fr-CA" dirty="0">
                <a:latin typeface="Agency FB" panose="020B0503020202020204" pitchFamily="34" charset="0"/>
              </a:rPr>
              <a:t>Expliquer &amp; Décrire</a:t>
            </a:r>
            <a:br>
              <a:rPr lang="fr-CA" dirty="0">
                <a:latin typeface="Agency FB" panose="020B0503020202020204" pitchFamily="34" charset="0"/>
              </a:rPr>
            </a:br>
            <a:endParaRPr lang="fr-CA" dirty="0">
              <a:latin typeface="Agency FB" panose="020B0503020202020204" pitchFamily="34" charset="0"/>
            </a:endParaRPr>
          </a:p>
        </p:txBody>
      </p:sp>
      <p:pic>
        <p:nvPicPr>
          <p:cNvPr id="7" name="Espace réservé du contenu 4">
            <a:extLst>
              <a:ext uri="{FF2B5EF4-FFF2-40B4-BE49-F238E27FC236}">
                <a16:creationId xmlns:a16="http://schemas.microsoft.com/office/drawing/2014/main" id="{4CDBABD9-E7EE-468B-8613-F3D1EF26298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181894" y="3205956"/>
            <a:ext cx="4238625" cy="1905000"/>
          </a:xfrm>
        </p:spPr>
      </p:pic>
      <p:pic>
        <p:nvPicPr>
          <p:cNvPr id="8" name="Espace réservé du contenu 4">
            <a:extLst>
              <a:ext uri="{FF2B5EF4-FFF2-40B4-BE49-F238E27FC236}">
                <a16:creationId xmlns:a16="http://schemas.microsoft.com/office/drawing/2014/main" id="{178E880C-2F9D-42D2-8537-BDA6C429F2B5}"/>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654675" y="2607873"/>
            <a:ext cx="4395788" cy="3096404"/>
          </a:xfrm>
        </p:spPr>
      </p:pic>
      <p:pic>
        <p:nvPicPr>
          <p:cNvPr id="5" name="Espace réservé du contenu 4">
            <a:extLst>
              <a:ext uri="{FF2B5EF4-FFF2-40B4-BE49-F238E27FC236}">
                <a16:creationId xmlns:a16="http://schemas.microsoft.com/office/drawing/2014/main" id="{D68A00B6-E746-4892-B094-60970E9826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7087" y="2059368"/>
            <a:ext cx="2011680" cy="856488"/>
          </a:xfrm>
          <a:prstGeom prst="rect">
            <a:avLst/>
          </a:prstGeom>
        </p:spPr>
      </p:pic>
    </p:spTree>
    <p:extLst>
      <p:ext uri="{BB962C8B-B14F-4D97-AF65-F5344CB8AC3E}">
        <p14:creationId xmlns:p14="http://schemas.microsoft.com/office/powerpoint/2010/main" val="2000777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33CDAE-C640-4146-89F4-AF182F3B6CD4}"/>
              </a:ext>
            </a:extLst>
          </p:cNvPr>
          <p:cNvSpPr>
            <a:spLocks noGrp="1"/>
          </p:cNvSpPr>
          <p:nvPr>
            <p:ph type="title"/>
          </p:nvPr>
        </p:nvSpPr>
        <p:spPr/>
        <p:txBody>
          <a:bodyPr>
            <a:normAutofit/>
          </a:bodyPr>
          <a:lstStyle/>
          <a:p>
            <a:pPr algn="ctr"/>
            <a:r>
              <a:rPr lang="fr-CA" sz="6000" dirty="0">
                <a:latin typeface="Bernard MT Condensed" panose="02050806060905020404" pitchFamily="18" charset="0"/>
              </a:rPr>
              <a:t>Donner son opinion</a:t>
            </a:r>
          </a:p>
        </p:txBody>
      </p:sp>
      <p:sp>
        <p:nvSpPr>
          <p:cNvPr id="3" name="Espace réservé du contenu 2">
            <a:extLst>
              <a:ext uri="{FF2B5EF4-FFF2-40B4-BE49-F238E27FC236}">
                <a16:creationId xmlns:a16="http://schemas.microsoft.com/office/drawing/2014/main" id="{AF4FFE0F-6B36-434E-AF45-114DA82FCAD7}"/>
              </a:ext>
            </a:extLst>
          </p:cNvPr>
          <p:cNvSpPr>
            <a:spLocks noGrp="1"/>
          </p:cNvSpPr>
          <p:nvPr>
            <p:ph idx="1"/>
          </p:nvPr>
        </p:nvSpPr>
        <p:spPr>
          <a:xfrm>
            <a:off x="838200" y="1825624"/>
            <a:ext cx="10515600" cy="4758055"/>
          </a:xfrm>
        </p:spPr>
        <p:txBody>
          <a:bodyPr>
            <a:normAutofit fontScale="92500" lnSpcReduction="10000"/>
          </a:bodyPr>
          <a:lstStyle/>
          <a:p>
            <a:pPr marL="0" indent="0">
              <a:buNone/>
            </a:pPr>
            <a:r>
              <a:rPr lang="fr-CA" b="1" cap="all" dirty="0"/>
              <a:t>LETTRE</a:t>
            </a:r>
          </a:p>
          <a:p>
            <a:pPr marL="0" indent="0">
              <a:buNone/>
            </a:pPr>
            <a:r>
              <a:rPr lang="fr-CA" b="1" dirty="0"/>
              <a:t>Netflix et le travail au noir</a:t>
            </a:r>
          </a:p>
          <a:p>
            <a:pPr marL="0" indent="0">
              <a:buNone/>
            </a:pPr>
            <a:r>
              <a:rPr lang="fr-CA" dirty="0"/>
              <a:t>7 octobre 2017 | Robert Howe </a:t>
            </a:r>
            <a:r>
              <a:rPr lang="fr-CA" i="1" dirty="0"/>
              <a:t>Melbourne, le 5 octobre 2017</a:t>
            </a:r>
            <a:r>
              <a:rPr lang="fr-CA" dirty="0"/>
              <a:t> |</a:t>
            </a:r>
          </a:p>
          <a:p>
            <a:pPr marL="0" indent="0">
              <a:buNone/>
            </a:pPr>
            <a:r>
              <a:rPr lang="fr-CA" dirty="0"/>
              <a:t> </a:t>
            </a:r>
            <a:r>
              <a:rPr lang="fr-CA" dirty="0">
                <a:hlinkClick r:id="rId3"/>
              </a:rPr>
              <a:t>Actualités en société</a:t>
            </a:r>
            <a:endParaRPr lang="fr-CA" dirty="0"/>
          </a:p>
          <a:p>
            <a:pPr marL="0" indent="0">
              <a:buNone/>
            </a:pPr>
            <a:r>
              <a:rPr lang="fr-CA" dirty="0"/>
              <a:t>J’aime bien Netflix. J’y vais de temps en temps, certaines séries sont vraiment intéressantes. Mais je suis mal à l’aise, comme si je faisais affaire avec un service que je paie sous la table. Si je paie un service en sachant que je ne paie pas les taxes, je sais que je ne contribue pas à faire ma petite part pour payer notre prochain brise-glace ou le salaire de notre nouvelle gouverneure générale ou quoi encore. Puisque je regarde Netflix « au noir », devrais-je me mettre un sac de papier brun sur la tête pour regarder le prochain épisode de </a:t>
            </a:r>
            <a:r>
              <a:rPr lang="fr-CA" i="1" dirty="0"/>
              <a:t>House of </a:t>
            </a:r>
            <a:r>
              <a:rPr lang="fr-CA" i="1" dirty="0" err="1"/>
              <a:t>Cards</a:t>
            </a:r>
            <a:r>
              <a:rPr lang="fr-CA" dirty="0"/>
              <a:t> ?</a:t>
            </a:r>
          </a:p>
          <a:p>
            <a:pPr marL="0" indent="0">
              <a:buNone/>
            </a:pPr>
            <a:r>
              <a:rPr lang="fr-CA" dirty="0"/>
              <a:t>À titre de Canadien appartenant à la classe moyenne, je préférerais payer ma juste part de taxes de produits et services et pouvoir dire sans honte que j’ai regardé une émission sur Netflix. Après tout, la taxe mensuelle sur Netflix ne serait pas plus chère qu’un café chez Tim Horton.</a:t>
            </a:r>
          </a:p>
          <a:p>
            <a:endParaRPr lang="fr-CA" dirty="0"/>
          </a:p>
        </p:txBody>
      </p:sp>
    </p:spTree>
    <p:extLst>
      <p:ext uri="{BB962C8B-B14F-4D97-AF65-F5344CB8AC3E}">
        <p14:creationId xmlns:p14="http://schemas.microsoft.com/office/powerpoint/2010/main" val="2501988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E426E1-8588-4E78-8D56-F6C6E15E40E7}"/>
              </a:ext>
            </a:extLst>
          </p:cNvPr>
          <p:cNvSpPr>
            <a:spLocks noGrp="1"/>
          </p:cNvSpPr>
          <p:nvPr>
            <p:ph type="title"/>
          </p:nvPr>
        </p:nvSpPr>
        <p:spPr/>
        <p:txBody>
          <a:bodyPr>
            <a:normAutofit/>
          </a:bodyPr>
          <a:lstStyle/>
          <a:p>
            <a:pPr algn="ctr"/>
            <a:r>
              <a:rPr lang="fr-CA" sz="4800" dirty="0">
                <a:latin typeface="Algerian" panose="04020705040A02060702" pitchFamily="82" charset="0"/>
              </a:rPr>
              <a:t>Critiquer</a:t>
            </a:r>
          </a:p>
        </p:txBody>
      </p:sp>
      <p:pic>
        <p:nvPicPr>
          <p:cNvPr id="1026" name="Picture 2" descr="Résultats de recherche d'images pour « roman couverture »">
            <a:extLst>
              <a:ext uri="{FF2B5EF4-FFF2-40B4-BE49-F238E27FC236}">
                <a16:creationId xmlns:a16="http://schemas.microsoft.com/office/drawing/2014/main" id="{D5715505-FF78-4FF6-A20E-3111002BF570}"/>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3056053" y="2259373"/>
            <a:ext cx="5041669" cy="3782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722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A" dirty="0"/>
              <a:t>S’adonner à la poésie</a:t>
            </a:r>
          </a:p>
        </p:txBody>
      </p:sp>
      <p:pic>
        <p:nvPicPr>
          <p:cNvPr id="4" name="Espace réservé du contenu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52837" y="2259373"/>
            <a:ext cx="5248102" cy="3782291"/>
          </a:xfrm>
        </p:spPr>
      </p:pic>
    </p:spTree>
    <p:extLst>
      <p:ext uri="{BB962C8B-B14F-4D97-AF65-F5344CB8AC3E}">
        <p14:creationId xmlns:p14="http://schemas.microsoft.com/office/powerpoint/2010/main" val="1939812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E5FE03-48A2-40A0-9B57-E0407052F62C}"/>
              </a:ext>
            </a:extLst>
          </p:cNvPr>
          <p:cNvSpPr>
            <a:spLocks noGrp="1"/>
          </p:cNvSpPr>
          <p:nvPr>
            <p:ph type="title"/>
          </p:nvPr>
        </p:nvSpPr>
        <p:spPr/>
        <p:txBody>
          <a:bodyPr>
            <a:normAutofit fontScale="90000"/>
          </a:bodyPr>
          <a:lstStyle/>
          <a:p>
            <a:pPr algn="ctr"/>
            <a:r>
              <a:rPr lang="fr-CA" sz="8800" dirty="0"/>
              <a:t>b.d.</a:t>
            </a:r>
          </a:p>
        </p:txBody>
      </p:sp>
      <p:pic>
        <p:nvPicPr>
          <p:cNvPr id="2050" name="Picture 2" descr="Résultats de recherche d'images pour « b.d. »">
            <a:extLst>
              <a:ext uri="{FF2B5EF4-FFF2-40B4-BE49-F238E27FC236}">
                <a16:creationId xmlns:a16="http://schemas.microsoft.com/office/drawing/2014/main" id="{97B84EA9-1E56-4223-828A-1645598E446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01080" y="1777498"/>
            <a:ext cx="6294783"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783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4">
            <a:extLst>
              <a:ext uri="{FF2B5EF4-FFF2-40B4-BE49-F238E27FC236}">
                <a16:creationId xmlns:a16="http://schemas.microsoft.com/office/drawing/2014/main" id="{7BD84EB5-15FE-48F6-BBAA-DD1C6E83A8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885" y="3959455"/>
            <a:ext cx="3164693" cy="2112433"/>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p:spPr>
      </p:pic>
      <p:sp>
        <p:nvSpPr>
          <p:cNvPr id="2" name="Titre 1">
            <a:extLst>
              <a:ext uri="{FF2B5EF4-FFF2-40B4-BE49-F238E27FC236}">
                <a16:creationId xmlns:a16="http://schemas.microsoft.com/office/drawing/2014/main" id="{9D932ED7-92A2-4CAE-967E-B1E648DE5E87}"/>
              </a:ext>
            </a:extLst>
          </p:cNvPr>
          <p:cNvSpPr>
            <a:spLocks noGrp="1"/>
          </p:cNvSpPr>
          <p:nvPr>
            <p:ph type="title"/>
          </p:nvPr>
        </p:nvSpPr>
        <p:spPr/>
        <p:txBody>
          <a:bodyPr>
            <a:normAutofit/>
          </a:bodyPr>
          <a:lstStyle/>
          <a:p>
            <a:r>
              <a:rPr lang="fr-CA" dirty="0">
                <a:latin typeface="Bodoni MT" panose="02070603080606020203" pitchFamily="18" charset="0"/>
              </a:rPr>
              <a:t>Composer une petite annonce ; horoscope</a:t>
            </a:r>
          </a:p>
        </p:txBody>
      </p:sp>
      <p:pic>
        <p:nvPicPr>
          <p:cNvPr id="1026" name="Picture 2" descr="RÃ©sultats de recherche d'images pour Â«Â horoscopeÂ Â»">
            <a:extLst>
              <a:ext uri="{FF2B5EF4-FFF2-40B4-BE49-F238E27FC236}">
                <a16:creationId xmlns:a16="http://schemas.microsoft.com/office/drawing/2014/main" id="{867177F5-8228-4E46-8576-2652D731D684}"/>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697227" y="2612571"/>
            <a:ext cx="2980532" cy="2533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69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A" dirty="0"/>
              <a:t/>
            </a:r>
            <a:br>
              <a:rPr lang="fr-CA" dirty="0"/>
            </a:br>
            <a:r>
              <a:rPr lang="fr-CA" dirty="0"/>
              <a:t>Appel aux élèves</a:t>
            </a:r>
          </a:p>
        </p:txBody>
      </p:sp>
      <p:pic>
        <p:nvPicPr>
          <p:cNvPr id="4" name="Espace réservé du contenu 3"/>
          <p:cNvPicPr>
            <a:picLocks noGrp="1" noChangeAspect="1"/>
          </p:cNvPicPr>
          <p:nvPr>
            <p:ph idx="1"/>
          </p:nvPr>
        </p:nvPicPr>
        <p:blipFill>
          <a:blip r:embed="rId3"/>
          <a:stretch>
            <a:fillRect/>
          </a:stretch>
        </p:blipFill>
        <p:spPr>
          <a:xfrm>
            <a:off x="2954537" y="2052638"/>
            <a:ext cx="5244702" cy="4195762"/>
          </a:xfrm>
          <a:prstGeom prst="rect">
            <a:avLst/>
          </a:prstGeom>
        </p:spPr>
      </p:pic>
    </p:spTree>
    <p:extLst>
      <p:ext uri="{BB962C8B-B14F-4D97-AF65-F5344CB8AC3E}">
        <p14:creationId xmlns:p14="http://schemas.microsoft.com/office/powerpoint/2010/main" val="2246691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A" dirty="0"/>
              <a:t>Ma plus belle histoire</a:t>
            </a: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41249" y="2052638"/>
            <a:ext cx="2671278" cy="4195762"/>
          </a:xfrm>
        </p:spPr>
      </p:pic>
    </p:spTree>
    <p:extLst>
      <p:ext uri="{BB962C8B-B14F-4D97-AF65-F5344CB8AC3E}">
        <p14:creationId xmlns:p14="http://schemas.microsoft.com/office/powerpoint/2010/main" val="3124713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sz="3600" dirty="0">
                <a:latin typeface="Aharoni" panose="02010803020104030203" pitchFamily="2" charset="-79"/>
                <a:cs typeface="Aharoni" panose="02010803020104030203" pitchFamily="2" charset="-79"/>
              </a:rPr>
              <a:t>Comment faire ?</a:t>
            </a:r>
          </a:p>
        </p:txBody>
      </p:sp>
      <p:pic>
        <p:nvPicPr>
          <p:cNvPr id="1032" name="Picture 8" descr="Résultats de recherche d'images pour « smiley stressé »">
            <a:extLst>
              <a:ext uri="{FF2B5EF4-FFF2-40B4-BE49-F238E27FC236}">
                <a16:creationId xmlns:a16="http://schemas.microsoft.com/office/drawing/2014/main" id="{821DBDC5-2899-45F5-BA7B-1EE1EF1DAB72}"/>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15686" r="1568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texte 3"/>
          <p:cNvSpPr>
            <a:spLocks noGrp="1"/>
          </p:cNvSpPr>
          <p:nvPr>
            <p:ph type="body" sz="half" idx="2"/>
          </p:nvPr>
        </p:nvSpPr>
        <p:spPr/>
        <p:txBody>
          <a:bodyPr>
            <a:normAutofit lnSpcReduction="10000"/>
          </a:bodyPr>
          <a:lstStyle/>
          <a:p>
            <a:r>
              <a:rPr lang="fr-CA" sz="4400" dirty="0"/>
              <a:t> Voici quelques étapes …</a:t>
            </a:r>
          </a:p>
        </p:txBody>
      </p:sp>
    </p:spTree>
    <p:extLst>
      <p:ext uri="{BB962C8B-B14F-4D97-AF65-F5344CB8AC3E}">
        <p14:creationId xmlns:p14="http://schemas.microsoft.com/office/powerpoint/2010/main" val="409143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12765" y="575983"/>
            <a:ext cx="8911687" cy="1509490"/>
          </a:xfrm>
        </p:spPr>
        <p:txBody>
          <a:bodyPr>
            <a:normAutofit/>
          </a:bodyPr>
          <a:lstStyle/>
          <a:p>
            <a:pPr algn="ctr"/>
            <a:r>
              <a:rPr lang="fr-CA" dirty="0"/>
              <a:t>PHASE DE RÉDACTION POUR LES ÉLÈVES</a:t>
            </a:r>
          </a:p>
        </p:txBody>
      </p:sp>
      <p:sp>
        <p:nvSpPr>
          <p:cNvPr id="3" name="Espace réservé du contenu 2"/>
          <p:cNvSpPr>
            <a:spLocks noGrp="1"/>
          </p:cNvSpPr>
          <p:nvPr>
            <p:ph idx="1"/>
          </p:nvPr>
        </p:nvSpPr>
        <p:spPr>
          <a:xfrm>
            <a:off x="838200" y="2705501"/>
            <a:ext cx="10515600" cy="2686050"/>
          </a:xfrm>
        </p:spPr>
        <p:txBody>
          <a:bodyPr>
            <a:normAutofit/>
          </a:bodyPr>
          <a:lstStyle/>
          <a:p>
            <a:pPr algn="ctr"/>
            <a:r>
              <a:rPr lang="fr-CA" sz="4000" dirty="0"/>
              <a:t>Dans un premier temps, les élèves produisent une ébauche d’un article</a:t>
            </a:r>
            <a:r>
              <a:rPr lang="fr-CA" sz="3200" dirty="0"/>
              <a:t> </a:t>
            </a:r>
            <a:r>
              <a:rPr lang="fr-CA" sz="4000" dirty="0"/>
              <a:t>de journal sur un document Word. </a:t>
            </a:r>
          </a:p>
        </p:txBody>
      </p:sp>
    </p:spTree>
    <p:extLst>
      <p:ext uri="{BB962C8B-B14F-4D97-AF65-F5344CB8AC3E}">
        <p14:creationId xmlns:p14="http://schemas.microsoft.com/office/powerpoint/2010/main" val="219665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A" dirty="0" smtClean="0"/>
              <a:t>Objectifs de l’atelier </a:t>
            </a:r>
            <a:endParaRPr lang="fr-CA" dirty="0"/>
          </a:p>
        </p:txBody>
      </p:sp>
      <p:sp>
        <p:nvSpPr>
          <p:cNvPr id="3" name="Espace réservé du contenu 2"/>
          <p:cNvSpPr>
            <a:spLocks noGrp="1"/>
          </p:cNvSpPr>
          <p:nvPr>
            <p:ph idx="1"/>
          </p:nvPr>
        </p:nvSpPr>
        <p:spPr/>
        <p:txBody>
          <a:bodyPr>
            <a:normAutofit lnSpcReduction="10000"/>
          </a:bodyPr>
          <a:lstStyle/>
          <a:p>
            <a:pPr marL="514350" indent="-514350">
              <a:buFont typeface="+mj-lt"/>
              <a:buAutoNum type="arabicPeriod"/>
            </a:pPr>
            <a:r>
              <a:rPr lang="fr-CA" sz="3000" dirty="0" smtClean="0"/>
              <a:t>Origine du projet</a:t>
            </a:r>
          </a:p>
          <a:p>
            <a:pPr lvl="1">
              <a:buFont typeface="Wingdings" panose="05000000000000000000" pitchFamily="2" charset="2"/>
              <a:buChar char="q"/>
            </a:pPr>
            <a:r>
              <a:rPr lang="fr-CA" sz="2800" dirty="0" smtClean="0"/>
              <a:t>Enseigner dans une cyber classe</a:t>
            </a:r>
          </a:p>
          <a:p>
            <a:pPr lvl="1">
              <a:buFont typeface="Wingdings" panose="05000000000000000000" pitchFamily="2" charset="2"/>
              <a:buChar char="q"/>
            </a:pPr>
            <a:r>
              <a:rPr lang="fr-CA" sz="2800" dirty="0"/>
              <a:t>Pourquoi pas un </a:t>
            </a:r>
            <a:r>
              <a:rPr lang="fr-CA" sz="2800" dirty="0" smtClean="0"/>
              <a:t>blogue</a:t>
            </a:r>
          </a:p>
          <a:p>
            <a:pPr lvl="1">
              <a:buFont typeface="Wingdings" panose="05000000000000000000" pitchFamily="2" charset="2"/>
              <a:buChar char="q"/>
            </a:pPr>
            <a:r>
              <a:rPr lang="fr-CA" sz="2800" dirty="0" smtClean="0"/>
              <a:t>Pour des pratiques pédagogiques différenciées (activités scolaires, concours, poète, articles +, profils différents)</a:t>
            </a:r>
          </a:p>
          <a:p>
            <a:pPr marL="0" indent="0">
              <a:buNone/>
            </a:pPr>
            <a:r>
              <a:rPr lang="fr-CA" sz="3000" dirty="0" smtClean="0"/>
              <a:t>2. Étapes pour réaliser un blogue en classe</a:t>
            </a:r>
          </a:p>
          <a:p>
            <a:pPr marL="0" indent="0">
              <a:buNone/>
            </a:pPr>
            <a:r>
              <a:rPr lang="fr-CA" sz="3000" dirty="0" smtClean="0"/>
              <a:t>3. Mes coups de cœur ( et les vôtres)</a:t>
            </a:r>
          </a:p>
          <a:p>
            <a:pPr>
              <a:buFont typeface="Wingdings" panose="05000000000000000000" pitchFamily="2" charset="2"/>
              <a:buChar char="q"/>
            </a:pPr>
            <a:endParaRPr lang="fr-CA" dirty="0" smtClean="0"/>
          </a:p>
          <a:p>
            <a:pPr>
              <a:buFont typeface="Wingdings" panose="05000000000000000000" pitchFamily="2" charset="2"/>
              <a:buChar char="q"/>
            </a:pPr>
            <a:endParaRPr lang="fr-CA" dirty="0"/>
          </a:p>
        </p:txBody>
      </p:sp>
    </p:spTree>
    <p:extLst>
      <p:ext uri="{BB962C8B-B14F-4D97-AF65-F5344CB8AC3E}">
        <p14:creationId xmlns:p14="http://schemas.microsoft.com/office/powerpoint/2010/main" val="2557313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A" dirty="0"/>
              <a:t>Se connecter</a:t>
            </a:r>
          </a:p>
        </p:txBody>
      </p:sp>
      <p:pic>
        <p:nvPicPr>
          <p:cNvPr id="4" name="Espace réservé du contenu 3"/>
          <p:cNvPicPr>
            <a:picLocks noGrp="1" noChangeAspect="1"/>
          </p:cNvPicPr>
          <p:nvPr>
            <p:ph idx="1"/>
          </p:nvPr>
        </p:nvPicPr>
        <p:blipFill>
          <a:blip r:embed="rId2"/>
          <a:stretch>
            <a:fillRect/>
          </a:stretch>
        </p:blipFill>
        <p:spPr>
          <a:xfrm>
            <a:off x="2494844" y="1264555"/>
            <a:ext cx="7529689" cy="5200745"/>
          </a:xfrm>
          <a:prstGeom prst="rect">
            <a:avLst/>
          </a:prstGeom>
        </p:spPr>
      </p:pic>
      <p:sp>
        <p:nvSpPr>
          <p:cNvPr id="14" name="Ellipse 13"/>
          <p:cNvSpPr/>
          <p:nvPr/>
        </p:nvSpPr>
        <p:spPr>
          <a:xfrm>
            <a:off x="3048000" y="1097280"/>
            <a:ext cx="1859280" cy="411480"/>
          </a:xfrm>
          <a:prstGeom prst="ellipse">
            <a:avLst/>
          </a:prstGeom>
          <a:noFill/>
          <a:ln w="444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fr-CA">
              <a:solidFill>
                <a:srgbClr val="000000"/>
              </a:solidFill>
              <a:effectLst>
                <a:glow rad="228600">
                  <a:schemeClr val="accent1">
                    <a:satMod val="175000"/>
                    <a:alpha val="40000"/>
                  </a:schemeClr>
                </a:glow>
              </a:effectLst>
            </a:endParaRPr>
          </a:p>
        </p:txBody>
      </p:sp>
      <p:sp>
        <p:nvSpPr>
          <p:cNvPr id="32" name="Flèche droite 31"/>
          <p:cNvSpPr/>
          <p:nvPr/>
        </p:nvSpPr>
        <p:spPr>
          <a:xfrm rot="9228028">
            <a:off x="9776177" y="5774267"/>
            <a:ext cx="978408" cy="484632"/>
          </a:xfrm>
          <a:prstGeom prst="rightArrow">
            <a:avLst>
              <a:gd name="adj1" fmla="val 931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208912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 Sélectionner : Articles</a:t>
            </a:r>
          </a:p>
        </p:txBody>
      </p:sp>
      <p:pic>
        <p:nvPicPr>
          <p:cNvPr id="3" name="Image 2" descr="Articles ‹ Nos voix Nos visages — WordPress.com - Internet Explorer fourni par Commission scolaire des Patriotes">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114" y="1650553"/>
            <a:ext cx="12192000" cy="6651786"/>
          </a:xfrm>
          <a:prstGeom prst="rect">
            <a:avLst/>
          </a:prstGeom>
        </p:spPr>
      </p:pic>
      <p:sp>
        <p:nvSpPr>
          <p:cNvPr id="6" name="Ellipse 5"/>
          <p:cNvSpPr/>
          <p:nvPr/>
        </p:nvSpPr>
        <p:spPr>
          <a:xfrm>
            <a:off x="372120" y="5242560"/>
            <a:ext cx="2889240" cy="844440"/>
          </a:xfrm>
          <a:prstGeom prst="ellipse">
            <a:avLst/>
          </a:prstGeom>
          <a:no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000000"/>
              </a:solidFill>
            </a:endParaRPr>
          </a:p>
        </p:txBody>
      </p:sp>
    </p:spTree>
    <p:extLst>
      <p:ext uri="{BB962C8B-B14F-4D97-AF65-F5344CB8AC3E}">
        <p14:creationId xmlns:p14="http://schemas.microsoft.com/office/powerpoint/2010/main" val="390422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A" dirty="0"/>
              <a:t>Ajouter	un article	</a:t>
            </a:r>
          </a:p>
        </p:txBody>
      </p:sp>
      <p:pic>
        <p:nvPicPr>
          <p:cNvPr id="8" name="Espace réservé du contenu 7">
            <a:hlinkClick r:id="" action="ppaction://noaction">
              <a:snd r:embed="rId3" name="wind.wav"/>
            </a:hlinkClick>
          </p:cNvPr>
          <p:cNvPicPr>
            <a:picLocks noGrp="1" noChangeAspect="1"/>
          </p:cNvPicPr>
          <p:nvPr>
            <p:ph idx="1"/>
          </p:nvPr>
        </p:nvPicPr>
        <p:blipFill>
          <a:blip r:embed="rId4"/>
          <a:stretch>
            <a:fillRect/>
          </a:stretch>
        </p:blipFill>
        <p:spPr>
          <a:xfrm>
            <a:off x="1845501" y="2052638"/>
            <a:ext cx="7462774" cy="4195762"/>
          </a:xfrm>
          <a:prstGeom prst="rect">
            <a:avLst/>
          </a:prstGeom>
          <a:noFill/>
          <a:ln>
            <a:noFill/>
          </a:ln>
        </p:spPr>
        <p:style>
          <a:lnRef idx="0">
            <a:scrgbClr r="0" g="0" b="0"/>
          </a:lnRef>
          <a:fillRef idx="0">
            <a:scrgbClr r="0" g="0" b="0"/>
          </a:fillRef>
          <a:effectRef idx="0">
            <a:scrgbClr r="0" g="0" b="0"/>
          </a:effectRef>
          <a:fontRef idx="minor">
            <a:schemeClr val="accent4"/>
          </a:fontRef>
        </p:style>
      </p:pic>
      <p:cxnSp>
        <p:nvCxnSpPr>
          <p:cNvPr id="16" name="Connecteur droit avec flèche 15"/>
          <p:cNvCxnSpPr/>
          <p:nvPr/>
        </p:nvCxnSpPr>
        <p:spPr>
          <a:xfrm>
            <a:off x="2226255" y="3126389"/>
            <a:ext cx="618545" cy="1155325"/>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28" name="Ellipse 27"/>
          <p:cNvSpPr/>
          <p:nvPr/>
        </p:nvSpPr>
        <p:spPr>
          <a:xfrm>
            <a:off x="1570144" y="4119535"/>
            <a:ext cx="2137320" cy="550080"/>
          </a:xfrm>
          <a:prstGeom prst="ellipse">
            <a:avLst/>
          </a:prstGeom>
          <a:noFill/>
          <a:ln w="240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000000"/>
              </a:solidFill>
            </a:endParaRPr>
          </a:p>
        </p:txBody>
      </p:sp>
    </p:spTree>
    <p:extLst>
      <p:ext uri="{BB962C8B-B14F-4D97-AF65-F5344CB8AC3E}">
        <p14:creationId xmlns:p14="http://schemas.microsoft.com/office/powerpoint/2010/main" val="2516281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70ED48-2F18-4FCE-89F0-F5162EDC4C0B}"/>
              </a:ext>
            </a:extLst>
          </p:cNvPr>
          <p:cNvSpPr>
            <a:spLocks noGrp="1"/>
          </p:cNvSpPr>
          <p:nvPr>
            <p:ph type="title"/>
          </p:nvPr>
        </p:nvSpPr>
        <p:spPr/>
        <p:txBody>
          <a:bodyPr/>
          <a:lstStyle/>
          <a:p>
            <a:pPr algn="ctr"/>
            <a:r>
              <a:rPr lang="fr-CA" dirty="0"/>
              <a:t>Ils écrivent directement leur article dans le blogue.</a:t>
            </a:r>
          </a:p>
        </p:txBody>
      </p:sp>
      <p:pic>
        <p:nvPicPr>
          <p:cNvPr id="4" name="Espace réservé du contenu 3">
            <a:extLst>
              <a:ext uri="{FF2B5EF4-FFF2-40B4-BE49-F238E27FC236}">
                <a16:creationId xmlns:a16="http://schemas.microsoft.com/office/drawing/2014/main" id="{0ADF9878-68C2-46A8-89C8-3E98845557EC}"/>
              </a:ext>
            </a:extLst>
          </p:cNvPr>
          <p:cNvPicPr>
            <a:picLocks noGrp="1" noChangeAspect="1"/>
          </p:cNvPicPr>
          <p:nvPr>
            <p:ph idx="1"/>
          </p:nvPr>
        </p:nvPicPr>
        <p:blipFill>
          <a:blip r:embed="rId2"/>
          <a:stretch>
            <a:fillRect/>
          </a:stretch>
        </p:blipFill>
        <p:spPr>
          <a:xfrm>
            <a:off x="1845501" y="2052638"/>
            <a:ext cx="7462774" cy="4195762"/>
          </a:xfrm>
          <a:prstGeom prst="rect">
            <a:avLst/>
          </a:prstGeom>
        </p:spPr>
      </p:pic>
      <p:sp>
        <p:nvSpPr>
          <p:cNvPr id="8" name="Ellipse 7"/>
          <p:cNvSpPr/>
          <p:nvPr/>
        </p:nvSpPr>
        <p:spPr>
          <a:xfrm>
            <a:off x="6859476" y="2369188"/>
            <a:ext cx="632160" cy="632160"/>
          </a:xfrm>
          <a:prstGeom prst="ellipse">
            <a:avLst/>
          </a:prstGeom>
          <a:noFill/>
          <a:ln w="240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000000"/>
              </a:solidFill>
            </a:endParaRPr>
          </a:p>
        </p:txBody>
      </p:sp>
      <p:cxnSp>
        <p:nvCxnSpPr>
          <p:cNvPr id="10" name="Connecteur droit avec flèche 9"/>
          <p:cNvCxnSpPr>
            <a:endCxn id="8" idx="7"/>
          </p:cNvCxnSpPr>
          <p:nvPr/>
        </p:nvCxnSpPr>
        <p:spPr>
          <a:xfrm flipH="1">
            <a:off x="7399058" y="1853248"/>
            <a:ext cx="1022638" cy="60851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80688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A" dirty="0" smtClean="0"/>
              <a:t>Maintenir à l’état de brouillon </a:t>
            </a:r>
            <a:r>
              <a:rPr lang="fr-CA" dirty="0"/>
              <a:t>avant </a:t>
            </a:r>
            <a:r>
              <a:rPr lang="fr-CA" dirty="0" smtClean="0"/>
              <a:t>de publier</a:t>
            </a:r>
            <a:endParaRPr lang="fr-CA" dirty="0"/>
          </a:p>
        </p:txBody>
      </p:sp>
      <p:pic>
        <p:nvPicPr>
          <p:cNvPr id="6" name="Espace réservé du contenu 3"/>
          <p:cNvPicPr>
            <a:picLocks noGrp="1" noChangeAspect="1"/>
          </p:cNvPicPr>
          <p:nvPr>
            <p:ph idx="1"/>
          </p:nvPr>
        </p:nvPicPr>
        <p:blipFill>
          <a:blip r:embed="rId3"/>
          <a:stretch>
            <a:fillRect/>
          </a:stretch>
        </p:blipFill>
        <p:spPr>
          <a:xfrm>
            <a:off x="1976866" y="2052638"/>
            <a:ext cx="7200044" cy="4195762"/>
          </a:xfrm>
          <a:prstGeom prst="rect">
            <a:avLst/>
          </a:prstGeom>
        </p:spPr>
      </p:pic>
    </p:spTree>
    <p:extLst>
      <p:ext uri="{BB962C8B-B14F-4D97-AF65-F5344CB8AC3E}">
        <p14:creationId xmlns:p14="http://schemas.microsoft.com/office/powerpoint/2010/main" val="273507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457099" y="1860062"/>
            <a:ext cx="8915399" cy="3933319"/>
          </a:xfrm>
        </p:spPr>
        <p:txBody>
          <a:bodyPr>
            <a:normAutofit fontScale="90000"/>
          </a:bodyPr>
          <a:lstStyle/>
          <a:p>
            <a:r>
              <a:rPr lang="fr-CA" dirty="0"/>
              <a:t>PHASE DE RECHERCHE D’IMAGES ASSOCIÉES À L’ARTICLE</a:t>
            </a:r>
            <a:br>
              <a:rPr lang="fr-CA" dirty="0"/>
            </a:br>
            <a:endParaRPr lang="fr-CA" dirty="0"/>
          </a:p>
        </p:txBody>
      </p:sp>
      <p:sp>
        <p:nvSpPr>
          <p:cNvPr id="3" name="Sous-titre 2"/>
          <p:cNvSpPr>
            <a:spLocks noGrp="1"/>
          </p:cNvSpPr>
          <p:nvPr>
            <p:ph type="subTitle" idx="1"/>
          </p:nvPr>
        </p:nvSpPr>
        <p:spPr/>
        <p:txBody>
          <a:bodyPr/>
          <a:lstStyle/>
          <a:p>
            <a:r>
              <a:rPr lang="fr-CA" dirty="0"/>
              <a:t> </a:t>
            </a:r>
          </a:p>
        </p:txBody>
      </p:sp>
    </p:spTree>
    <p:extLst>
      <p:ext uri="{BB962C8B-B14F-4D97-AF65-F5344CB8AC3E}">
        <p14:creationId xmlns:p14="http://schemas.microsoft.com/office/powerpoint/2010/main" val="3416606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07AD12-B80D-4C42-B9AD-4273708144C5}"/>
              </a:ext>
            </a:extLst>
          </p:cNvPr>
          <p:cNvSpPr>
            <a:spLocks noGrp="1"/>
          </p:cNvSpPr>
          <p:nvPr>
            <p:ph type="title"/>
          </p:nvPr>
        </p:nvSpPr>
        <p:spPr>
          <a:xfrm>
            <a:off x="838200" y="681037"/>
            <a:ext cx="10515600" cy="1902506"/>
          </a:xfrm>
        </p:spPr>
        <p:txBody>
          <a:bodyPr>
            <a:normAutofit/>
          </a:bodyPr>
          <a:lstStyle/>
          <a:p>
            <a:pPr algn="ctr"/>
            <a:r>
              <a:rPr lang="fr-CA" dirty="0"/>
              <a:t>Aider les utilisateurs à trouver des images libres de droits d’auteur : VIDÉO</a:t>
            </a:r>
          </a:p>
        </p:txBody>
      </p:sp>
      <p:sp>
        <p:nvSpPr>
          <p:cNvPr id="3" name="Espace réservé du contenu 2">
            <a:extLst>
              <a:ext uri="{FF2B5EF4-FFF2-40B4-BE49-F238E27FC236}">
                <a16:creationId xmlns:a16="http://schemas.microsoft.com/office/drawing/2014/main" id="{6E3A15DA-E65B-4C91-9FB1-C24899D11008}"/>
              </a:ext>
            </a:extLst>
          </p:cNvPr>
          <p:cNvSpPr>
            <a:spLocks noGrp="1"/>
          </p:cNvSpPr>
          <p:nvPr>
            <p:ph idx="1"/>
          </p:nvPr>
        </p:nvSpPr>
        <p:spPr>
          <a:xfrm>
            <a:off x="838200" y="3207657"/>
            <a:ext cx="10515600" cy="2969306"/>
          </a:xfrm>
        </p:spPr>
        <p:txBody>
          <a:bodyPr/>
          <a:lstStyle/>
          <a:p>
            <a:endParaRPr lang="fr-CA" dirty="0">
              <a:hlinkClick r:id="rId2"/>
            </a:endParaRPr>
          </a:p>
          <a:p>
            <a:endParaRPr lang="fr-CA" dirty="0">
              <a:hlinkClick r:id="rId2"/>
            </a:endParaRPr>
          </a:p>
          <a:p>
            <a:r>
              <a:rPr lang="fr-CA" dirty="0">
                <a:hlinkClick r:id="rId2"/>
              </a:rPr>
              <a:t>https://www.ecrirepourleweb.com/trouver-images-libres-de-droits-creative-commons/</a:t>
            </a:r>
            <a:endParaRPr lang="fr-CA" dirty="0"/>
          </a:p>
          <a:p>
            <a:endParaRPr lang="fr-CA" dirty="0"/>
          </a:p>
        </p:txBody>
      </p:sp>
    </p:spTree>
    <p:extLst>
      <p:ext uri="{BB962C8B-B14F-4D97-AF65-F5344CB8AC3E}">
        <p14:creationId xmlns:p14="http://schemas.microsoft.com/office/powerpoint/2010/main" val="164244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2FA373-B5B7-49CA-A364-9F253190A174}"/>
              </a:ext>
            </a:extLst>
          </p:cNvPr>
          <p:cNvSpPr>
            <a:spLocks noGrp="1"/>
          </p:cNvSpPr>
          <p:nvPr>
            <p:ph type="title"/>
          </p:nvPr>
        </p:nvSpPr>
        <p:spPr/>
        <p:txBody>
          <a:bodyPr>
            <a:normAutofit fontScale="90000"/>
          </a:bodyPr>
          <a:lstStyle/>
          <a:p>
            <a:pPr algn="ctr"/>
            <a:r>
              <a:rPr lang="fr-CA" dirty="0"/>
              <a:t>CREATIVECOMMONS SEARCH</a:t>
            </a:r>
            <a:br>
              <a:rPr lang="fr-CA" dirty="0"/>
            </a:br>
            <a:r>
              <a:rPr lang="fr-CA" dirty="0"/>
              <a:t>Recherche d’images libres de droit d’auteur</a:t>
            </a:r>
          </a:p>
        </p:txBody>
      </p:sp>
      <p:pic>
        <p:nvPicPr>
          <p:cNvPr id="4" name="Espace réservé du contenu 3">
            <a:extLst>
              <a:ext uri="{FF2B5EF4-FFF2-40B4-BE49-F238E27FC236}">
                <a16:creationId xmlns:a16="http://schemas.microsoft.com/office/drawing/2014/main" id="{14B482C3-25BF-4FA1-8DA4-A2402406C377}"/>
              </a:ext>
            </a:extLst>
          </p:cNvPr>
          <p:cNvPicPr>
            <a:picLocks noGrp="1" noChangeAspect="1"/>
          </p:cNvPicPr>
          <p:nvPr>
            <p:ph idx="1"/>
          </p:nvPr>
        </p:nvPicPr>
        <p:blipFill>
          <a:blip r:embed="rId3"/>
          <a:stretch>
            <a:fillRect/>
          </a:stretch>
        </p:blipFill>
        <p:spPr>
          <a:xfrm>
            <a:off x="1881127" y="2408898"/>
            <a:ext cx="7462774" cy="4195762"/>
          </a:xfrm>
          <a:prstGeom prst="rect">
            <a:avLst/>
          </a:prstGeom>
        </p:spPr>
      </p:pic>
    </p:spTree>
    <p:extLst>
      <p:ext uri="{BB962C8B-B14F-4D97-AF65-F5344CB8AC3E}">
        <p14:creationId xmlns:p14="http://schemas.microsoft.com/office/powerpoint/2010/main" val="416697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A" dirty="0"/>
              <a:t>Ou encore</a:t>
            </a:r>
            <a:br>
              <a:rPr lang="fr-CA" dirty="0"/>
            </a:br>
            <a:r>
              <a:rPr lang="fr-CA" dirty="0"/>
              <a:t>D’autres sites libres de droits d’auteur</a:t>
            </a:r>
          </a:p>
        </p:txBody>
      </p:sp>
      <p:sp>
        <p:nvSpPr>
          <p:cNvPr id="3" name="Espace réservé du contenu 2"/>
          <p:cNvSpPr>
            <a:spLocks noGrp="1"/>
          </p:cNvSpPr>
          <p:nvPr>
            <p:ph idx="1"/>
          </p:nvPr>
        </p:nvSpPr>
        <p:spPr>
          <a:xfrm>
            <a:off x="1366054" y="2419350"/>
            <a:ext cx="8915400" cy="4438650"/>
          </a:xfrm>
        </p:spPr>
        <p:txBody>
          <a:bodyPr>
            <a:normAutofit/>
          </a:bodyPr>
          <a:lstStyle/>
          <a:p>
            <a:r>
              <a:rPr lang="fr-CA" dirty="0">
                <a:hlinkClick r:id="rId3"/>
              </a:rPr>
              <a:t>https://unsplash.com/</a:t>
            </a:r>
            <a:endParaRPr lang="fr-CA" dirty="0"/>
          </a:p>
          <a:p>
            <a:r>
              <a:rPr lang="fr-CA" dirty="0">
                <a:hlinkClick r:id="rId4"/>
              </a:rPr>
              <a:t>https://pixabay.com</a:t>
            </a:r>
            <a:endParaRPr lang="fr-CA" dirty="0"/>
          </a:p>
          <a:p>
            <a:r>
              <a:rPr lang="fr-CA" dirty="0"/>
              <a:t>Carrefour-education.qc.ca/</a:t>
            </a:r>
            <a:r>
              <a:rPr lang="fr-CA" dirty="0" err="1"/>
              <a:t>multimedia</a:t>
            </a:r>
            <a:r>
              <a:rPr lang="fr-CA" dirty="0"/>
              <a:t>/</a:t>
            </a:r>
            <a:r>
              <a:rPr lang="fr-CA" dirty="0" err="1"/>
              <a:t>autres_suggestions</a:t>
            </a:r>
            <a:endParaRPr lang="fr-CA" dirty="0"/>
          </a:p>
          <a:p>
            <a:r>
              <a:rPr lang="fr-CA" dirty="0">
                <a:hlinkClick r:id="rId5"/>
              </a:rPr>
              <a:t>https://burst.shopify.com/</a:t>
            </a:r>
            <a:endParaRPr lang="fr-CA" dirty="0"/>
          </a:p>
          <a:p>
            <a:r>
              <a:rPr lang="fr-CA" dirty="0"/>
              <a:t>Monde.ccdmd.qc.ca</a:t>
            </a:r>
          </a:p>
          <a:p>
            <a:r>
              <a:rPr lang="fr-CA" dirty="0">
                <a:hlinkClick r:id="rId6"/>
              </a:rPr>
              <a:t>http://startupstockphotos.com/</a:t>
            </a:r>
            <a:endParaRPr lang="fr-CA" dirty="0"/>
          </a:p>
          <a:p>
            <a:r>
              <a:rPr lang="fr-CA" dirty="0"/>
              <a:t>Picto.ecolebranchee.com</a:t>
            </a:r>
          </a:p>
          <a:p>
            <a:r>
              <a:rPr lang="fr-CA" dirty="0">
                <a:hlinkClick r:id="rId7"/>
              </a:rPr>
              <a:t>www.openclipart.org</a:t>
            </a:r>
            <a:endParaRPr lang="fr-CA" dirty="0"/>
          </a:p>
          <a:p>
            <a:endParaRPr lang="fr-CA" dirty="0"/>
          </a:p>
          <a:p>
            <a:endParaRPr lang="fr-CA" dirty="0"/>
          </a:p>
        </p:txBody>
      </p:sp>
    </p:spTree>
    <p:extLst>
      <p:ext uri="{BB962C8B-B14F-4D97-AF65-F5344CB8AC3E}">
        <p14:creationId xmlns:p14="http://schemas.microsoft.com/office/powerpoint/2010/main" val="3266165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A" dirty="0"/>
              <a:t> Google Images : Attention ! Droits d’auteur</a:t>
            </a:r>
          </a:p>
        </p:txBody>
      </p:sp>
      <p:pic>
        <p:nvPicPr>
          <p:cNvPr id="3" name="Image 2" descr="auto - Recherche Google - Internet Explorer fourni par Commission scolaire des Patriotes">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2924" y="1905000"/>
            <a:ext cx="9599076" cy="5237123"/>
          </a:xfrm>
          <a:prstGeom prst="rect">
            <a:avLst/>
          </a:prstGeom>
        </p:spPr>
      </p:pic>
      <p:sp>
        <p:nvSpPr>
          <p:cNvPr id="7" name="Ellipse 6"/>
          <p:cNvSpPr/>
          <p:nvPr/>
        </p:nvSpPr>
        <p:spPr>
          <a:xfrm rot="1174800">
            <a:off x="3864805" y="2824826"/>
            <a:ext cx="1239073" cy="722128"/>
          </a:xfrm>
          <a:prstGeom prst="ellipse">
            <a:avLst/>
          </a:prstGeom>
          <a:noFill/>
          <a:ln w="240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000000"/>
              </a:solidFill>
            </a:endParaRPr>
          </a:p>
        </p:txBody>
      </p:sp>
      <p:cxnSp>
        <p:nvCxnSpPr>
          <p:cNvPr id="9" name="Connecteur droit avec flèche 8"/>
          <p:cNvCxnSpPr/>
          <p:nvPr/>
        </p:nvCxnSpPr>
        <p:spPr>
          <a:xfrm>
            <a:off x="2446020" y="1337310"/>
            <a:ext cx="1680210" cy="14859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80193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9D8735-5F29-4A0C-858D-B4CCBA9D5CEA}"/>
              </a:ext>
            </a:extLst>
          </p:cNvPr>
          <p:cNvSpPr>
            <a:spLocks noGrp="1"/>
          </p:cNvSpPr>
          <p:nvPr>
            <p:ph type="ctrTitle"/>
          </p:nvPr>
        </p:nvSpPr>
        <p:spPr/>
        <p:txBody>
          <a:bodyPr/>
          <a:lstStyle/>
          <a:p>
            <a:r>
              <a:rPr lang="fr-CA" dirty="0"/>
              <a:t>Journal étudiant</a:t>
            </a:r>
          </a:p>
        </p:txBody>
      </p:sp>
      <p:sp>
        <p:nvSpPr>
          <p:cNvPr id="3" name="Sous-titre 2">
            <a:extLst>
              <a:ext uri="{FF2B5EF4-FFF2-40B4-BE49-F238E27FC236}">
                <a16:creationId xmlns:a16="http://schemas.microsoft.com/office/drawing/2014/main" id="{1D685A5E-40E8-4829-B57E-91D3771FE1D0}"/>
              </a:ext>
            </a:extLst>
          </p:cNvPr>
          <p:cNvSpPr>
            <a:spLocks noGrp="1"/>
          </p:cNvSpPr>
          <p:nvPr>
            <p:ph type="subTitle" idx="1"/>
          </p:nvPr>
        </p:nvSpPr>
        <p:spPr>
          <a:xfrm>
            <a:off x="1524000" y="4064000"/>
            <a:ext cx="9144000" cy="2464122"/>
          </a:xfrm>
        </p:spPr>
        <p:txBody>
          <a:bodyPr>
            <a:normAutofit lnSpcReduction="10000"/>
          </a:bodyPr>
          <a:lstStyle/>
          <a:p>
            <a:endParaRPr lang="fr-CA" dirty="0"/>
          </a:p>
          <a:p>
            <a:endParaRPr lang="fr-CA" dirty="0">
              <a:hlinkClick r:id="rId2"/>
            </a:endParaRPr>
          </a:p>
          <a:p>
            <a:endParaRPr lang="fr-CA" dirty="0">
              <a:hlinkClick r:id="rId2"/>
            </a:endParaRPr>
          </a:p>
          <a:p>
            <a:r>
              <a:rPr lang="fr-CA" dirty="0" smtClean="0"/>
              <a:t>Préparé par : Guylaine </a:t>
            </a:r>
            <a:r>
              <a:rPr lang="fr-CA" dirty="0" err="1" smtClean="0"/>
              <a:t>thivierge</a:t>
            </a:r>
            <a:endParaRPr lang="fr-CA" dirty="0" smtClean="0"/>
          </a:p>
          <a:p>
            <a:r>
              <a:rPr lang="fr-CA" dirty="0" smtClean="0"/>
              <a:t>Enseignante de français : centre de formation de richelieu</a:t>
            </a:r>
          </a:p>
          <a:p>
            <a:r>
              <a:rPr lang="fr-CA" dirty="0" smtClean="0"/>
              <a:t>Varennes</a:t>
            </a:r>
          </a:p>
          <a:p>
            <a:endParaRPr lang="fr-CA" dirty="0" smtClean="0"/>
          </a:p>
          <a:p>
            <a:endParaRPr lang="fr-CA"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447800"/>
            <a:ext cx="10058400" cy="3536315"/>
          </a:xfrm>
          <a:prstGeom prst="rect">
            <a:avLst/>
          </a:prstGeom>
        </p:spPr>
      </p:pic>
    </p:spTree>
    <p:extLst>
      <p:ext uri="{BB962C8B-B14F-4D97-AF65-F5344CB8AC3E}">
        <p14:creationId xmlns:p14="http://schemas.microsoft.com/office/powerpoint/2010/main" val="203820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61245" y="-668866"/>
            <a:ext cx="12192000" cy="9753600"/>
          </a:xfrm>
          <a:prstGeom prst="rect">
            <a:avLst/>
          </a:prstGeom>
        </p:spPr>
      </p:pic>
    </p:spTree>
    <p:extLst>
      <p:ext uri="{BB962C8B-B14F-4D97-AF65-F5344CB8AC3E}">
        <p14:creationId xmlns:p14="http://schemas.microsoft.com/office/powerpoint/2010/main" val="120799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92924" y="-590550"/>
            <a:ext cx="8911687" cy="2495550"/>
          </a:xfrm>
        </p:spPr>
        <p:txBody>
          <a:bodyPr/>
          <a:lstStyle/>
          <a:p>
            <a:r>
              <a:rPr lang="fr-CA" dirty="0" err="1" smtClean="0"/>
              <a:t>l’im</a:t>
            </a:r>
            <a:r>
              <a:rPr lang="fr-CA" dirty="0" smtClean="0"/>
              <a:t/>
            </a:r>
            <a:br>
              <a:rPr lang="fr-CA" dirty="0" smtClean="0"/>
            </a:br>
            <a:r>
              <a:rPr lang="fr-CA" dirty="0" smtClean="0"/>
              <a:t>Enregistrer sur le bureau</a:t>
            </a:r>
            <a:endParaRPr lang="fr-CA" dirty="0"/>
          </a:p>
        </p:txBody>
      </p:sp>
      <p:pic>
        <p:nvPicPr>
          <p:cNvPr id="3" name="Image 2" descr="Enregistrer l'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2924" y="1143000"/>
            <a:ext cx="6756317" cy="4701046"/>
          </a:xfrm>
          <a:prstGeom prst="rect">
            <a:avLst/>
          </a:prstGeom>
        </p:spPr>
      </p:pic>
      <p:sp>
        <p:nvSpPr>
          <p:cNvPr id="8" name="Ellipse 7"/>
          <p:cNvSpPr/>
          <p:nvPr/>
        </p:nvSpPr>
        <p:spPr>
          <a:xfrm>
            <a:off x="2971080" y="2179440"/>
            <a:ext cx="861120" cy="406800"/>
          </a:xfrm>
          <a:prstGeom prst="ellipse">
            <a:avLst/>
          </a:prstGeom>
          <a:no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000000"/>
              </a:solidFill>
            </a:endParaRPr>
          </a:p>
        </p:txBody>
      </p:sp>
      <p:cxnSp>
        <p:nvCxnSpPr>
          <p:cNvPr id="9" name="Connecteur droit avec flèche 8"/>
          <p:cNvCxnSpPr/>
          <p:nvPr/>
        </p:nvCxnSpPr>
        <p:spPr>
          <a:xfrm flipH="1">
            <a:off x="3832200" y="638629"/>
            <a:ext cx="4890886" cy="1540811"/>
          </a:xfrm>
          <a:prstGeom prst="straightConnector1">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38158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A" dirty="0"/>
              <a:t>Sélectionner : Mon site pour retourner au journal</a:t>
            </a:r>
          </a:p>
        </p:txBody>
      </p:sp>
      <p:pic>
        <p:nvPicPr>
          <p:cNvPr id="4" name="Espace réservé du contenu 3"/>
          <p:cNvPicPr>
            <a:picLocks noGrp="1" noChangeAspect="1"/>
          </p:cNvPicPr>
          <p:nvPr>
            <p:ph idx="1"/>
          </p:nvPr>
        </p:nvPicPr>
        <p:blipFill>
          <a:blip r:embed="rId2"/>
          <a:stretch>
            <a:fillRect/>
          </a:stretch>
        </p:blipFill>
        <p:spPr>
          <a:xfrm>
            <a:off x="1845501" y="2052638"/>
            <a:ext cx="7462774" cy="4195762"/>
          </a:xfrm>
          <a:prstGeom prst="rect">
            <a:avLst/>
          </a:prstGeom>
        </p:spPr>
      </p:pic>
      <p:cxnSp>
        <p:nvCxnSpPr>
          <p:cNvPr id="25" name="Connecteur droit avec flèche 24">
            <a:extLst>
              <a:ext uri="{FF2B5EF4-FFF2-40B4-BE49-F238E27FC236}">
                <a16:creationId xmlns:a16="http://schemas.microsoft.com/office/drawing/2014/main" id="{B624A937-07B1-42F5-AA24-B3A3E928B3D2}"/>
              </a:ext>
            </a:extLst>
          </p:cNvPr>
          <p:cNvCxnSpPr>
            <a:cxnSpLocks/>
          </p:cNvCxnSpPr>
          <p:nvPr/>
        </p:nvCxnSpPr>
        <p:spPr>
          <a:xfrm>
            <a:off x="870953" y="2026686"/>
            <a:ext cx="1245888" cy="3810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2" name="Ellipse 11"/>
          <p:cNvSpPr/>
          <p:nvPr/>
        </p:nvSpPr>
        <p:spPr>
          <a:xfrm>
            <a:off x="1493897" y="1696976"/>
            <a:ext cx="1468080" cy="1467720"/>
          </a:xfrm>
          <a:prstGeom prst="ellipse">
            <a:avLst/>
          </a:prstGeom>
          <a:noFill/>
          <a:ln w="240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000000"/>
              </a:solidFill>
            </a:endParaRPr>
          </a:p>
        </p:txBody>
      </p:sp>
    </p:spTree>
    <p:extLst>
      <p:ext uri="{BB962C8B-B14F-4D97-AF65-F5344CB8AC3E}">
        <p14:creationId xmlns:p14="http://schemas.microsoft.com/office/powerpoint/2010/main" val="1104361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A" dirty="0"/>
              <a:t> Ajouter l’image à la bibliothèque Médias</a:t>
            </a:r>
          </a:p>
        </p:txBody>
      </p:sp>
      <mc:AlternateContent xmlns:mc="http://schemas.openxmlformats.org/markup-compatibility/2006" xmlns:p14="http://schemas.microsoft.com/office/powerpoint/2010/main">
        <mc:Choice Requires="p14">
          <p:contentPart p14:bwMode="auto" r:id="rId3">
            <p14:nvContentPartPr>
              <p14:cNvPr id="19" name="Encre 18"/>
              <p14:cNvContentPartPr/>
              <p14:nvPr/>
            </p14:nvContentPartPr>
            <p14:xfrm>
              <a:off x="6541394" y="5627215"/>
              <a:ext cx="360" cy="360"/>
            </p14:xfrm>
          </p:contentPart>
        </mc:Choice>
        <mc:Fallback xmlns="">
          <p:pic>
            <p:nvPicPr>
              <p:cNvPr id="19" name="Encre 18"/>
              <p:cNvPicPr/>
              <p:nvPr/>
            </p:nvPicPr>
            <p:blipFill>
              <a:blip r:embed="rId6"/>
              <a:stretch>
                <a:fillRect/>
              </a:stretch>
            </p:blipFill>
            <p:spPr>
              <a:xfrm>
                <a:off x="6529514" y="5615335"/>
                <a:ext cx="24120" cy="24120"/>
              </a:xfrm>
              <a:prstGeom prst="rect">
                <a:avLst/>
              </a:prstGeom>
            </p:spPr>
          </p:pic>
        </mc:Fallback>
      </mc:AlternateContent>
      <p:grpSp>
        <p:nvGrpSpPr>
          <p:cNvPr id="5" name="Groupe 4"/>
          <p:cNvGrpSpPr/>
          <p:nvPr/>
        </p:nvGrpSpPr>
        <p:grpSpPr>
          <a:xfrm>
            <a:off x="930378" y="1853248"/>
            <a:ext cx="9599076" cy="4951492"/>
            <a:chOff x="1298513" y="1611514"/>
            <a:chExt cx="9599076" cy="4951492"/>
          </a:xfrm>
        </p:grpSpPr>
        <p:pic>
          <p:nvPicPr>
            <p:cNvPr id="3" name="Image 2" descr="Modifier l’article ‹ Nos voix Nos visages — WordPress.com - Internet Explorer fourni par Commission scolaire des Patriotes">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8513" y="1611514"/>
              <a:ext cx="9599076" cy="4951492"/>
            </a:xfrm>
            <a:prstGeom prst="rect">
              <a:avLst/>
            </a:prstGeom>
          </p:spPr>
        </p:pic>
        <p:grpSp>
          <p:nvGrpSpPr>
            <p:cNvPr id="4" name="Groupe 3"/>
            <p:cNvGrpSpPr/>
            <p:nvPr/>
          </p:nvGrpSpPr>
          <p:grpSpPr>
            <a:xfrm>
              <a:off x="1567899" y="2673738"/>
              <a:ext cx="2090328" cy="1262626"/>
              <a:chOff x="1722278" y="2768741"/>
              <a:chExt cx="2090328" cy="1262626"/>
            </a:xfrm>
          </p:grpSpPr>
          <p:sp>
            <p:nvSpPr>
              <p:cNvPr id="23" name="Ellipse 22"/>
              <p:cNvSpPr/>
              <p:nvPr/>
            </p:nvSpPr>
            <p:spPr>
              <a:xfrm>
                <a:off x="2716406" y="3677847"/>
                <a:ext cx="1096200" cy="353520"/>
              </a:xfrm>
              <a:prstGeom prst="ellipse">
                <a:avLst/>
              </a:prstGeom>
              <a:noFill/>
              <a:ln w="240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000000"/>
                  </a:solidFill>
                </a:endParaRPr>
              </a:p>
            </p:txBody>
          </p:sp>
          <p:cxnSp>
            <p:nvCxnSpPr>
              <p:cNvPr id="9" name="Connecteur droit avec flèche 8">
                <a:extLst>
                  <a:ext uri="{FF2B5EF4-FFF2-40B4-BE49-F238E27FC236}">
                    <a16:creationId xmlns:a16="http://schemas.microsoft.com/office/drawing/2014/main" id="{A8DE0089-22D0-4024-A26E-64784365935B}"/>
                  </a:ext>
                </a:extLst>
              </p:cNvPr>
              <p:cNvCxnSpPr/>
              <p:nvPr/>
            </p:nvCxnSpPr>
            <p:spPr>
              <a:xfrm>
                <a:off x="1722278" y="2768741"/>
                <a:ext cx="994128" cy="97149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spTree>
    <p:extLst>
      <p:ext uri="{BB962C8B-B14F-4D97-AF65-F5344CB8AC3E}">
        <p14:creationId xmlns:p14="http://schemas.microsoft.com/office/powerpoint/2010/main" val="2018678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Médias</a:t>
            </a:r>
          </a:p>
        </p:txBody>
      </p:sp>
      <p:pic>
        <p:nvPicPr>
          <p:cNvPr id="7" name="Espace réservé du contenu 6"/>
          <p:cNvPicPr>
            <a:picLocks noGrp="1" noChangeAspect="1"/>
          </p:cNvPicPr>
          <p:nvPr>
            <p:ph idx="1"/>
          </p:nvPr>
        </p:nvPicPr>
        <p:blipFill>
          <a:blip r:embed="rId2"/>
          <a:stretch>
            <a:fillRect/>
          </a:stretch>
        </p:blipFill>
        <p:spPr>
          <a:xfrm>
            <a:off x="2465307" y="1830195"/>
            <a:ext cx="7739489" cy="4351338"/>
          </a:xfrm>
          <a:prstGeom prst="rect">
            <a:avLst/>
          </a:prstGeom>
        </p:spPr>
      </p:pic>
      <p:sp>
        <p:nvSpPr>
          <p:cNvPr id="4" name="Flèche droite 3"/>
          <p:cNvSpPr/>
          <p:nvPr/>
        </p:nvSpPr>
        <p:spPr>
          <a:xfrm>
            <a:off x="4519245" y="779923"/>
            <a:ext cx="1441939"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ZoneTexte 5"/>
          <p:cNvSpPr txBox="1"/>
          <p:nvPr/>
        </p:nvSpPr>
        <p:spPr>
          <a:xfrm>
            <a:off x="4734560" y="612763"/>
            <a:ext cx="4206240" cy="769441"/>
          </a:xfrm>
          <a:prstGeom prst="rect">
            <a:avLst/>
          </a:prstGeom>
          <a:noFill/>
        </p:spPr>
        <p:txBody>
          <a:bodyPr wrap="square" rtlCol="0">
            <a:spAutoFit/>
          </a:bodyPr>
          <a:lstStyle/>
          <a:p>
            <a:r>
              <a:rPr lang="fr-CA" sz="4400" dirty="0"/>
              <a:t>         Ajouter</a:t>
            </a:r>
          </a:p>
        </p:txBody>
      </p:sp>
      <p:grpSp>
        <p:nvGrpSpPr>
          <p:cNvPr id="3" name="Groupe 2"/>
          <p:cNvGrpSpPr/>
          <p:nvPr/>
        </p:nvGrpSpPr>
        <p:grpSpPr>
          <a:xfrm>
            <a:off x="2175493" y="4040456"/>
            <a:ext cx="2054240" cy="1045040"/>
            <a:chOff x="3327400" y="3937000"/>
            <a:chExt cx="2054240" cy="1045040"/>
          </a:xfrm>
        </p:grpSpPr>
        <p:cxnSp>
          <p:nvCxnSpPr>
            <p:cNvPr id="5" name="Connecteur droit avec flèche 4">
              <a:extLst>
                <a:ext uri="{FF2B5EF4-FFF2-40B4-BE49-F238E27FC236}">
                  <a16:creationId xmlns:a16="http://schemas.microsoft.com/office/drawing/2014/main" id="{F665490A-AF83-4237-BA8F-F2052DFD8B95}"/>
                </a:ext>
              </a:extLst>
            </p:cNvPr>
            <p:cNvCxnSpPr>
              <a:cxnSpLocks/>
            </p:cNvCxnSpPr>
            <p:nvPr/>
          </p:nvCxnSpPr>
          <p:spPr>
            <a:xfrm>
              <a:off x="3327400" y="3937000"/>
              <a:ext cx="1276350" cy="6731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4" name="Ellipse 13"/>
            <p:cNvSpPr/>
            <p:nvPr/>
          </p:nvSpPr>
          <p:spPr>
            <a:xfrm>
              <a:off x="4311720" y="4333320"/>
              <a:ext cx="1069920" cy="648720"/>
            </a:xfrm>
            <a:prstGeom prst="ellipse">
              <a:avLst/>
            </a:prstGeom>
            <a:noFill/>
            <a:ln w="240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000000"/>
                </a:solidFill>
              </a:endParaRPr>
            </a:p>
          </p:txBody>
        </p:sp>
      </p:grpSp>
    </p:spTree>
    <p:extLst>
      <p:ext uri="{BB962C8B-B14F-4D97-AF65-F5344CB8AC3E}">
        <p14:creationId xmlns:p14="http://schemas.microsoft.com/office/powerpoint/2010/main" val="2002422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 Clic sur l’image; Insérer</a:t>
            </a:r>
          </a:p>
        </p:txBody>
      </p:sp>
      <p:grpSp>
        <p:nvGrpSpPr>
          <p:cNvPr id="4" name="Groupe 3"/>
          <p:cNvGrpSpPr/>
          <p:nvPr/>
        </p:nvGrpSpPr>
        <p:grpSpPr>
          <a:xfrm>
            <a:off x="548934" y="1332123"/>
            <a:ext cx="9599076" cy="5308637"/>
            <a:chOff x="2592924" y="1617131"/>
            <a:chExt cx="9599076" cy="5308637"/>
          </a:xfrm>
        </p:grpSpPr>
        <p:pic>
          <p:nvPicPr>
            <p:cNvPr id="3" name="Image 2" descr="Modifier l’article ‹ Nos voix Nos visages — WordPress.com - Internet Explorer fourni par Commission scolaire des Patriotes">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2924" y="1617131"/>
              <a:ext cx="9599076" cy="5308637"/>
            </a:xfrm>
            <a:prstGeom prst="rect">
              <a:avLst/>
            </a:prstGeom>
          </p:spPr>
        </p:pic>
        <p:sp>
          <p:nvSpPr>
            <p:cNvPr id="6" name="Ellipse 5"/>
            <p:cNvSpPr/>
            <p:nvPr/>
          </p:nvSpPr>
          <p:spPr>
            <a:xfrm rot="-1158600">
              <a:off x="9806841" y="5870213"/>
              <a:ext cx="1092439" cy="900254"/>
            </a:xfrm>
            <a:prstGeom prst="ellipse">
              <a:avLst/>
            </a:prstGeom>
            <a:noFill/>
            <a:ln w="240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000000"/>
                </a:solidFill>
              </a:endParaRPr>
            </a:p>
          </p:txBody>
        </p:sp>
        <p:sp>
          <p:nvSpPr>
            <p:cNvPr id="11" name="Ellipse 10"/>
            <p:cNvSpPr/>
            <p:nvPr/>
          </p:nvSpPr>
          <p:spPr>
            <a:xfrm>
              <a:off x="4914000" y="4458960"/>
              <a:ext cx="820080" cy="820080"/>
            </a:xfrm>
            <a:prstGeom prst="ellipse">
              <a:avLst/>
            </a:prstGeom>
            <a:noFill/>
            <a:ln w="240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000000"/>
                </a:solidFill>
              </a:endParaRPr>
            </a:p>
          </p:txBody>
        </p:sp>
        <p:cxnSp>
          <p:nvCxnSpPr>
            <p:cNvPr id="5" name="Connecteur droit avec flèche 4"/>
            <p:cNvCxnSpPr/>
            <p:nvPr/>
          </p:nvCxnSpPr>
          <p:spPr>
            <a:xfrm>
              <a:off x="5847644" y="4967111"/>
              <a:ext cx="3841077" cy="133208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153312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 Dernière étape : Publier</a:t>
            </a:r>
          </a:p>
        </p:txBody>
      </p:sp>
      <p:pic>
        <p:nvPicPr>
          <p:cNvPr id="3" name="Image 2" descr="Modifier l’article ‹ Nos voix Nos visages — WordPress.com - Internet Explorer fourni par Commission scolaire des Patriotes">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8019" y="1570468"/>
            <a:ext cx="9599076" cy="5237123"/>
          </a:xfrm>
          <a:prstGeom prst="rect">
            <a:avLst/>
          </a:prstGeom>
        </p:spPr>
      </p:pic>
      <p:sp>
        <p:nvSpPr>
          <p:cNvPr id="14" name="Ellipse 13"/>
          <p:cNvSpPr/>
          <p:nvPr/>
        </p:nvSpPr>
        <p:spPr>
          <a:xfrm>
            <a:off x="9228420" y="1873800"/>
            <a:ext cx="1391040" cy="854640"/>
          </a:xfrm>
          <a:prstGeom prst="ellipse">
            <a:avLst/>
          </a:prstGeom>
          <a:noFill/>
          <a:ln w="240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000000"/>
              </a:solidFill>
            </a:endParaRPr>
          </a:p>
        </p:txBody>
      </p:sp>
      <mc:AlternateContent xmlns:mc="http://schemas.openxmlformats.org/markup-compatibility/2006" xmlns:p14="http://schemas.microsoft.com/office/powerpoint/2010/main">
        <mc:Choice Requires="p14">
          <p:contentPart p14:bwMode="auto" r:id="rId5">
            <p14:nvContentPartPr>
              <p14:cNvPr id="16" name="Encre 15"/>
              <p14:cNvContentPartPr/>
              <p14:nvPr/>
            </p14:nvContentPartPr>
            <p14:xfrm>
              <a:off x="9763034" y="2757295"/>
              <a:ext cx="360" cy="360"/>
            </p14:xfrm>
          </p:contentPart>
        </mc:Choice>
        <mc:Fallback xmlns="">
          <p:pic>
            <p:nvPicPr>
              <p:cNvPr id="16" name="Encre 15"/>
              <p:cNvPicPr/>
              <p:nvPr/>
            </p:nvPicPr>
            <p:blipFill>
              <a:blip r:embed="rId6"/>
              <a:stretch>
                <a:fillRect/>
              </a:stretch>
            </p:blipFill>
            <p:spPr>
              <a:xfrm>
                <a:off x="9751154" y="2745415"/>
                <a:ext cx="24120" cy="24120"/>
              </a:xfrm>
              <a:prstGeom prst="rect">
                <a:avLst/>
              </a:prstGeom>
            </p:spPr>
          </p:pic>
        </mc:Fallback>
      </mc:AlternateContent>
      <p:cxnSp>
        <p:nvCxnSpPr>
          <p:cNvPr id="5" name="Connecteur droit avec flèche 4"/>
          <p:cNvCxnSpPr/>
          <p:nvPr/>
        </p:nvCxnSpPr>
        <p:spPr>
          <a:xfrm flipH="1">
            <a:off x="10284496" y="98223"/>
            <a:ext cx="1591416" cy="210311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821713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A" dirty="0"/>
              <a:t>Afficher le site</a:t>
            </a:r>
          </a:p>
        </p:txBody>
      </p:sp>
      <p:pic>
        <p:nvPicPr>
          <p:cNvPr id="4" name="Espace réservé du contenu 3"/>
          <p:cNvPicPr>
            <a:picLocks noGrp="1" noChangeAspect="1"/>
          </p:cNvPicPr>
          <p:nvPr>
            <p:ph idx="1"/>
          </p:nvPr>
        </p:nvPicPr>
        <p:blipFill>
          <a:blip r:embed="rId2"/>
          <a:stretch>
            <a:fillRect/>
          </a:stretch>
        </p:blipFill>
        <p:spPr>
          <a:xfrm>
            <a:off x="1845501" y="2052638"/>
            <a:ext cx="7462774" cy="4195762"/>
          </a:xfrm>
          <a:prstGeom prst="rect">
            <a:avLst/>
          </a:prstGeom>
        </p:spPr>
      </p:pic>
      <p:cxnSp>
        <p:nvCxnSpPr>
          <p:cNvPr id="7" name="Connecteur droit avec flèche 6">
            <a:extLst>
              <a:ext uri="{FF2B5EF4-FFF2-40B4-BE49-F238E27FC236}">
                <a16:creationId xmlns:a16="http://schemas.microsoft.com/office/drawing/2014/main" id="{6DCF8607-509B-42AA-9975-E6F77400B465}"/>
              </a:ext>
            </a:extLst>
          </p:cNvPr>
          <p:cNvCxnSpPr>
            <a:endCxn id="10" idx="2"/>
          </p:cNvCxnSpPr>
          <p:nvPr/>
        </p:nvCxnSpPr>
        <p:spPr>
          <a:xfrm>
            <a:off x="964798" y="2857621"/>
            <a:ext cx="778110" cy="47620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0" name="Ellipse 9"/>
          <p:cNvSpPr/>
          <p:nvPr/>
        </p:nvSpPr>
        <p:spPr>
          <a:xfrm>
            <a:off x="1742908" y="3088666"/>
            <a:ext cx="1133640" cy="490320"/>
          </a:xfrm>
          <a:prstGeom prst="ellipse">
            <a:avLst/>
          </a:prstGeom>
          <a:noFill/>
          <a:ln w="240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000000"/>
              </a:solidFill>
            </a:endParaRPr>
          </a:p>
        </p:txBody>
      </p:sp>
    </p:spTree>
    <p:extLst>
      <p:ext uri="{BB962C8B-B14F-4D97-AF65-F5344CB8AC3E}">
        <p14:creationId xmlns:p14="http://schemas.microsoft.com/office/powerpoint/2010/main" val="222152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A" dirty="0"/>
              <a:t>Autre option de personnalisation :</a:t>
            </a:r>
            <a:br>
              <a:rPr lang="fr-CA" dirty="0"/>
            </a:br>
            <a:endParaRPr lang="fr-CA" dirty="0"/>
          </a:p>
        </p:txBody>
      </p:sp>
      <p:pic>
        <p:nvPicPr>
          <p:cNvPr id="4" name="Espace réservé du contenu 3"/>
          <p:cNvPicPr>
            <a:picLocks noGrp="1" noChangeAspect="1"/>
          </p:cNvPicPr>
          <p:nvPr>
            <p:ph idx="1"/>
          </p:nvPr>
        </p:nvPicPr>
        <p:blipFill>
          <a:blip r:embed="rId2"/>
          <a:stretch>
            <a:fillRect/>
          </a:stretch>
        </p:blipFill>
        <p:spPr>
          <a:xfrm>
            <a:off x="3376414" y="1690688"/>
            <a:ext cx="5439172" cy="4351338"/>
          </a:xfrm>
          <a:prstGeom prst="rect">
            <a:avLst/>
          </a:prstGeom>
        </p:spPr>
      </p:pic>
      <p:sp>
        <p:nvSpPr>
          <p:cNvPr id="7" name="Ellipse 6"/>
          <p:cNvSpPr/>
          <p:nvPr/>
        </p:nvSpPr>
        <p:spPr>
          <a:xfrm>
            <a:off x="3376414" y="4159237"/>
            <a:ext cx="1573200" cy="844560"/>
          </a:xfrm>
          <a:prstGeom prst="ellipse">
            <a:avLst/>
          </a:prstGeom>
          <a:noFill/>
          <a:ln w="240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000000"/>
              </a:solidFill>
            </a:endParaRPr>
          </a:p>
        </p:txBody>
      </p:sp>
    </p:spTree>
    <p:extLst>
      <p:ext uri="{BB962C8B-B14F-4D97-AF65-F5344CB8AC3E}">
        <p14:creationId xmlns:p14="http://schemas.microsoft.com/office/powerpoint/2010/main" val="1294602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A" dirty="0"/>
              <a:t>Cette zone permet de modifier le menu sous le titre </a:t>
            </a:r>
          </a:p>
        </p:txBody>
      </p:sp>
      <p:pic>
        <p:nvPicPr>
          <p:cNvPr id="4" name="Espace réservé du contenu 3"/>
          <p:cNvPicPr>
            <a:picLocks noGrp="1" noChangeAspect="1"/>
          </p:cNvPicPr>
          <p:nvPr>
            <p:ph idx="1"/>
          </p:nvPr>
        </p:nvPicPr>
        <p:blipFill>
          <a:blip r:embed="rId2"/>
          <a:stretch>
            <a:fillRect/>
          </a:stretch>
        </p:blipFill>
        <p:spPr>
          <a:xfrm>
            <a:off x="1522074" y="2024094"/>
            <a:ext cx="7739489" cy="4351338"/>
          </a:xfrm>
          <a:prstGeom prst="rect">
            <a:avLst/>
          </a:prstGeom>
        </p:spPr>
      </p:pic>
      <p:grpSp>
        <p:nvGrpSpPr>
          <p:cNvPr id="5" name="Groupe 4"/>
          <p:cNvGrpSpPr/>
          <p:nvPr/>
        </p:nvGrpSpPr>
        <p:grpSpPr>
          <a:xfrm>
            <a:off x="1865859" y="2979717"/>
            <a:ext cx="1839802" cy="1720560"/>
            <a:chOff x="2648378" y="2727960"/>
            <a:chExt cx="1839802" cy="1720560"/>
          </a:xfrm>
        </p:grpSpPr>
        <p:sp>
          <p:nvSpPr>
            <p:cNvPr id="6" name="Ellipse 5"/>
            <p:cNvSpPr/>
            <p:nvPr/>
          </p:nvSpPr>
          <p:spPr>
            <a:xfrm>
              <a:off x="2648378" y="3788229"/>
              <a:ext cx="1417680" cy="660291"/>
            </a:xfrm>
            <a:prstGeom prst="ellipse">
              <a:avLst/>
            </a:prstGeom>
            <a:noFill/>
            <a:ln w="240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000000"/>
                </a:solidFill>
              </a:endParaRPr>
            </a:p>
          </p:txBody>
        </p:sp>
        <p:cxnSp>
          <p:nvCxnSpPr>
            <p:cNvPr id="12" name="Connecteur droit avec flèche 11"/>
            <p:cNvCxnSpPr>
              <a:endCxn id="6" idx="7"/>
            </p:cNvCxnSpPr>
            <p:nvPr/>
          </p:nvCxnSpPr>
          <p:spPr>
            <a:xfrm flipH="1">
              <a:off x="3858444" y="2727960"/>
              <a:ext cx="629736" cy="115696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1538637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réer un site avec WordPress - Internet Explorer fourni par Commission scolaire des Patriotes">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107"/>
            <a:ext cx="12192000" cy="6651786"/>
          </a:xfrm>
          <a:prstGeom prst="rect">
            <a:avLst/>
          </a:prstGeom>
        </p:spPr>
      </p:pic>
    </p:spTree>
    <p:extLst>
      <p:ext uri="{BB962C8B-B14F-4D97-AF65-F5344CB8AC3E}">
        <p14:creationId xmlns:p14="http://schemas.microsoft.com/office/powerpoint/2010/main" val="112155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A" dirty="0"/>
              <a:t>2 emplacements de menu</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4499" y="1152983"/>
            <a:ext cx="2547370" cy="5580743"/>
          </a:xfrm>
          <a:prstGeom prst="rect">
            <a:avLst/>
          </a:prstGeom>
        </p:spPr>
      </p:pic>
    </p:spTree>
    <p:extLst>
      <p:ext uri="{BB962C8B-B14F-4D97-AF65-F5344CB8AC3E}">
        <p14:creationId xmlns:p14="http://schemas.microsoft.com/office/powerpoint/2010/main" val="2383197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 </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8647" y="1010904"/>
            <a:ext cx="2847619" cy="5561905"/>
          </a:xfrm>
          <a:prstGeom prst="rect">
            <a:avLst/>
          </a:prstGeom>
        </p:spPr>
      </p:pic>
    </p:spTree>
    <p:extLst>
      <p:ext uri="{BB962C8B-B14F-4D97-AF65-F5344CB8AC3E}">
        <p14:creationId xmlns:p14="http://schemas.microsoft.com/office/powerpoint/2010/main" val="3591162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0285" y="624238"/>
            <a:ext cx="5771429" cy="5609524"/>
          </a:xfrm>
          <a:prstGeom prst="rect">
            <a:avLst/>
          </a:prstGeom>
        </p:spPr>
      </p:pic>
    </p:spTree>
    <p:extLst>
      <p:ext uri="{BB962C8B-B14F-4D97-AF65-F5344CB8AC3E}">
        <p14:creationId xmlns:p14="http://schemas.microsoft.com/office/powerpoint/2010/main" val="1890054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B9E8482F-7A04-4F59-B37F-55CD206E2097}"/>
              </a:ext>
            </a:extLst>
          </p:cNvPr>
          <p:cNvPicPr>
            <a:picLocks noGrp="1" noChangeAspect="1"/>
          </p:cNvPicPr>
          <p:nvPr>
            <p:ph idx="1"/>
          </p:nvPr>
        </p:nvPicPr>
        <p:blipFill>
          <a:blip r:embed="rId3"/>
          <a:stretch>
            <a:fillRect/>
          </a:stretch>
        </p:blipFill>
        <p:spPr>
          <a:xfrm>
            <a:off x="1759485" y="2009096"/>
            <a:ext cx="7462774" cy="4195762"/>
          </a:xfrm>
          <a:prstGeom prst="rect">
            <a:avLst/>
          </a:prstGeom>
        </p:spPr>
      </p:pic>
      <p:sp>
        <p:nvSpPr>
          <p:cNvPr id="2" name="Titre 1">
            <a:extLst>
              <a:ext uri="{FF2B5EF4-FFF2-40B4-BE49-F238E27FC236}">
                <a16:creationId xmlns:a16="http://schemas.microsoft.com/office/drawing/2014/main" id="{8F338F64-F60F-44E5-AD35-EDBBF132A39D}"/>
              </a:ext>
            </a:extLst>
          </p:cNvPr>
          <p:cNvSpPr>
            <a:spLocks noGrp="1"/>
          </p:cNvSpPr>
          <p:nvPr>
            <p:ph type="title"/>
          </p:nvPr>
        </p:nvSpPr>
        <p:spPr/>
        <p:txBody>
          <a:bodyPr/>
          <a:lstStyle/>
          <a:p>
            <a:pPr algn="ctr"/>
            <a:r>
              <a:rPr lang="fr-CA" dirty="0"/>
              <a:t>Choisir : Nom du menu</a:t>
            </a:r>
          </a:p>
        </p:txBody>
      </p:sp>
      <p:sp>
        <p:nvSpPr>
          <p:cNvPr id="7" name="Ellipse 6">
            <a:extLst>
              <a:ext uri="{FF2B5EF4-FFF2-40B4-BE49-F238E27FC236}">
                <a16:creationId xmlns:a16="http://schemas.microsoft.com/office/drawing/2014/main" id="{6C2343C5-AE78-44AE-9264-D122770B08B9}"/>
              </a:ext>
            </a:extLst>
          </p:cNvPr>
          <p:cNvSpPr/>
          <p:nvPr/>
        </p:nvSpPr>
        <p:spPr>
          <a:xfrm>
            <a:off x="4770872" y="3743468"/>
            <a:ext cx="720000" cy="500926"/>
          </a:xfrm>
          <a:prstGeom prst="ellipse">
            <a:avLst/>
          </a:prstGeom>
          <a:noFill/>
          <a:ln w="180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000000"/>
              </a:solidFill>
            </a:endParaRPr>
          </a:p>
        </p:txBody>
      </p:sp>
      <p:cxnSp>
        <p:nvCxnSpPr>
          <p:cNvPr id="11" name="Connecteur droit avec flèche 10">
            <a:extLst>
              <a:ext uri="{FF2B5EF4-FFF2-40B4-BE49-F238E27FC236}">
                <a16:creationId xmlns:a16="http://schemas.microsoft.com/office/drawing/2014/main" id="{01E39FA1-E4DC-4958-BE5A-E0F81257F056}"/>
              </a:ext>
            </a:extLst>
          </p:cNvPr>
          <p:cNvCxnSpPr>
            <a:cxnSpLocks/>
          </p:cNvCxnSpPr>
          <p:nvPr/>
        </p:nvCxnSpPr>
        <p:spPr>
          <a:xfrm>
            <a:off x="4383314" y="3720491"/>
            <a:ext cx="615950" cy="177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065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CB0882-C584-4085-B50A-3A6E671B9C1C}"/>
              </a:ext>
            </a:extLst>
          </p:cNvPr>
          <p:cNvSpPr>
            <a:spLocks noGrp="1"/>
          </p:cNvSpPr>
          <p:nvPr>
            <p:ph type="title"/>
          </p:nvPr>
        </p:nvSpPr>
        <p:spPr/>
        <p:txBody>
          <a:bodyPr/>
          <a:lstStyle/>
          <a:p>
            <a:pPr algn="ctr"/>
            <a:r>
              <a:rPr lang="fr-CA" dirty="0"/>
              <a:t>Retirer  ou ajouter un élément du menu</a:t>
            </a:r>
          </a:p>
        </p:txBody>
      </p:sp>
      <p:pic>
        <p:nvPicPr>
          <p:cNvPr id="5" name="Espace réservé du contenu 4">
            <a:extLst>
              <a:ext uri="{FF2B5EF4-FFF2-40B4-BE49-F238E27FC236}">
                <a16:creationId xmlns:a16="http://schemas.microsoft.com/office/drawing/2014/main" id="{415E44D8-5AEA-44DA-83E0-F08155602536}"/>
              </a:ext>
            </a:extLst>
          </p:cNvPr>
          <p:cNvPicPr>
            <a:picLocks noGrp="1" noChangeAspect="1"/>
          </p:cNvPicPr>
          <p:nvPr>
            <p:ph idx="1"/>
          </p:nvPr>
        </p:nvPicPr>
        <p:blipFill>
          <a:blip r:embed="rId2"/>
          <a:stretch>
            <a:fillRect/>
          </a:stretch>
        </p:blipFill>
        <p:spPr>
          <a:xfrm>
            <a:off x="1750436" y="2198702"/>
            <a:ext cx="7462774" cy="4195762"/>
          </a:xfrm>
          <a:prstGeom prst="rect">
            <a:avLst/>
          </a:prstGeom>
          <a:ln>
            <a:solidFill>
              <a:schemeClr val="tx1"/>
            </a:solidFill>
          </a:ln>
        </p:spPr>
      </p:pic>
      <p:sp>
        <p:nvSpPr>
          <p:cNvPr id="7" name="Ellipse 6">
            <a:extLst>
              <a:ext uri="{FF2B5EF4-FFF2-40B4-BE49-F238E27FC236}">
                <a16:creationId xmlns:a16="http://schemas.microsoft.com/office/drawing/2014/main" id="{9EBD45A3-E959-4F0A-834B-1E91A6E9F49C}"/>
              </a:ext>
            </a:extLst>
          </p:cNvPr>
          <p:cNvSpPr/>
          <p:nvPr/>
        </p:nvSpPr>
        <p:spPr>
          <a:xfrm>
            <a:off x="4836546" y="3874026"/>
            <a:ext cx="645277" cy="422557"/>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CA">
              <a:solidFill>
                <a:srgbClr val="D8D8D8"/>
              </a:solidFill>
            </a:endParaRPr>
          </a:p>
        </p:txBody>
      </p:sp>
      <p:cxnSp>
        <p:nvCxnSpPr>
          <p:cNvPr id="9" name="Connecteur droit avec flèche 8">
            <a:extLst>
              <a:ext uri="{FF2B5EF4-FFF2-40B4-BE49-F238E27FC236}">
                <a16:creationId xmlns:a16="http://schemas.microsoft.com/office/drawing/2014/main" id="{371367A3-FEEB-4CAC-9FE6-0FBAB64758A8}"/>
              </a:ext>
            </a:extLst>
          </p:cNvPr>
          <p:cNvCxnSpPr>
            <a:cxnSpLocks/>
          </p:cNvCxnSpPr>
          <p:nvPr/>
        </p:nvCxnSpPr>
        <p:spPr>
          <a:xfrm flipH="1">
            <a:off x="5418726" y="3514026"/>
            <a:ext cx="823770" cy="3600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Ellipse 9"/>
          <p:cNvSpPr/>
          <p:nvPr/>
        </p:nvSpPr>
        <p:spPr>
          <a:xfrm>
            <a:off x="2645346" y="3398456"/>
            <a:ext cx="1878470" cy="2509320"/>
          </a:xfrm>
          <a:prstGeom prst="ellipse">
            <a:avLst/>
          </a:prstGeom>
          <a:noFill/>
          <a:ln w="240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000000"/>
              </a:solidFill>
            </a:endParaRPr>
          </a:p>
        </p:txBody>
      </p:sp>
      <p:cxnSp>
        <p:nvCxnSpPr>
          <p:cNvPr id="12" name="Connecteur droit avec flèche 11"/>
          <p:cNvCxnSpPr/>
          <p:nvPr/>
        </p:nvCxnSpPr>
        <p:spPr>
          <a:xfrm>
            <a:off x="2448012" y="3219058"/>
            <a:ext cx="669049" cy="58993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929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A" dirty="0"/>
              <a:t>Widgets</a:t>
            </a:r>
          </a:p>
        </p:txBody>
      </p:sp>
      <p:pic>
        <p:nvPicPr>
          <p:cNvPr id="4" name="Espace réservé du contenu 3"/>
          <p:cNvPicPr>
            <a:picLocks noGrp="1" noChangeAspect="1"/>
          </p:cNvPicPr>
          <p:nvPr>
            <p:ph idx="1"/>
          </p:nvPr>
        </p:nvPicPr>
        <p:blipFill>
          <a:blip r:embed="rId3"/>
          <a:stretch>
            <a:fillRect/>
          </a:stretch>
        </p:blipFill>
        <p:spPr>
          <a:xfrm>
            <a:off x="995735" y="1530956"/>
            <a:ext cx="9055099" cy="4787490"/>
          </a:xfrm>
          <a:prstGeom prst="rect">
            <a:avLst/>
          </a:prstGeom>
        </p:spPr>
      </p:pic>
      <p:grpSp>
        <p:nvGrpSpPr>
          <p:cNvPr id="6" name="Groupe 5"/>
          <p:cNvGrpSpPr/>
          <p:nvPr/>
        </p:nvGrpSpPr>
        <p:grpSpPr>
          <a:xfrm>
            <a:off x="995735" y="3847699"/>
            <a:ext cx="994299" cy="1536700"/>
            <a:chOff x="2237647" y="3924701"/>
            <a:chExt cx="994299" cy="1536700"/>
          </a:xfrm>
        </p:grpSpPr>
        <p:sp>
          <p:nvSpPr>
            <p:cNvPr id="7" name="Ellipse 6"/>
            <p:cNvSpPr/>
            <p:nvPr/>
          </p:nvSpPr>
          <p:spPr>
            <a:xfrm flipH="1">
              <a:off x="2237647" y="4902601"/>
              <a:ext cx="994299" cy="558800"/>
            </a:xfrm>
            <a:prstGeom prst="ellipse">
              <a:avLst/>
            </a:prstGeom>
            <a:noFill/>
            <a:ln w="240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000000"/>
                </a:solidFill>
              </a:endParaRPr>
            </a:p>
          </p:txBody>
        </p:sp>
        <p:cxnSp>
          <p:nvCxnSpPr>
            <p:cNvPr id="5" name="Connecteur droit avec flèche 4"/>
            <p:cNvCxnSpPr/>
            <p:nvPr/>
          </p:nvCxnSpPr>
          <p:spPr>
            <a:xfrm>
              <a:off x="2237647" y="3924701"/>
              <a:ext cx="340775" cy="9779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35023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1358900" y="-1104900"/>
            <a:ext cx="12192000" cy="9753600"/>
          </a:xfrm>
          <a:prstGeom prst="rect">
            <a:avLst/>
          </a:prstGeom>
        </p:spPr>
      </p:pic>
      <p:sp>
        <p:nvSpPr>
          <p:cNvPr id="6" name="Ellipse 5"/>
          <p:cNvSpPr/>
          <p:nvPr/>
        </p:nvSpPr>
        <p:spPr>
          <a:xfrm>
            <a:off x="1559520" y="-381240"/>
            <a:ext cx="2196000" cy="1212480"/>
          </a:xfrm>
          <a:prstGeom prst="ellipse">
            <a:avLst/>
          </a:prstGeom>
          <a:noFill/>
          <a:ln w="240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000000"/>
              </a:solidFill>
            </a:endParaRPr>
          </a:p>
        </p:txBody>
      </p:sp>
      <mc:AlternateContent xmlns:mc="http://schemas.openxmlformats.org/markup-compatibility/2006" xmlns:p14="http://schemas.microsoft.com/office/powerpoint/2010/main">
        <mc:Choice Requires="p14">
          <p:contentPart p14:bwMode="auto" r:id="rId4">
            <p14:nvContentPartPr>
              <p14:cNvPr id="8" name="Encre 7"/>
              <p14:cNvContentPartPr/>
              <p14:nvPr/>
            </p14:nvContentPartPr>
            <p14:xfrm>
              <a:off x="2883060" y="-355620"/>
              <a:ext cx="360" cy="360"/>
            </p14:xfrm>
          </p:contentPart>
        </mc:Choice>
        <mc:Fallback xmlns="">
          <p:pic>
            <p:nvPicPr>
              <p:cNvPr id="8" name="Encre 7"/>
              <p:cNvPicPr/>
              <p:nvPr/>
            </p:nvPicPr>
            <p:blipFill>
              <a:blip r:embed="rId5"/>
              <a:stretch>
                <a:fillRect/>
              </a:stretch>
            </p:blipFill>
            <p:spPr>
              <a:xfrm>
                <a:off x="2871180" y="-367500"/>
                <a:ext cx="24120" cy="24120"/>
              </a:xfrm>
              <a:prstGeom prst="rect">
                <a:avLst/>
              </a:prstGeom>
            </p:spPr>
          </p:pic>
        </mc:Fallback>
      </mc:AlternateContent>
      <p:cxnSp>
        <p:nvCxnSpPr>
          <p:cNvPr id="10" name="Connecteur droit avec flèche 9"/>
          <p:cNvCxnSpPr/>
          <p:nvPr/>
        </p:nvCxnSpPr>
        <p:spPr>
          <a:xfrm flipH="1" flipV="1">
            <a:off x="3082420" y="304190"/>
            <a:ext cx="1346200" cy="10541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337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A" dirty="0"/>
              <a:t>Ajouter ou retirer dans la section «sidebar»</a:t>
            </a:r>
          </a:p>
        </p:txBody>
      </p:sp>
      <p:pic>
        <p:nvPicPr>
          <p:cNvPr id="4" name="Espace réservé du contenu 3"/>
          <p:cNvPicPr>
            <a:picLocks noGrp="1" noChangeAspect="1"/>
          </p:cNvPicPr>
          <p:nvPr>
            <p:ph idx="1"/>
          </p:nvPr>
        </p:nvPicPr>
        <p:blipFill>
          <a:blip r:embed="rId2"/>
          <a:stretch>
            <a:fillRect/>
          </a:stretch>
        </p:blipFill>
        <p:spPr>
          <a:xfrm>
            <a:off x="1451402" y="1853248"/>
            <a:ext cx="7735712" cy="4351338"/>
          </a:xfrm>
          <a:prstGeom prst="rect">
            <a:avLst/>
          </a:prstGeom>
        </p:spPr>
      </p:pic>
      <p:grpSp>
        <p:nvGrpSpPr>
          <p:cNvPr id="3" name="Groupe 2"/>
          <p:cNvGrpSpPr/>
          <p:nvPr/>
        </p:nvGrpSpPr>
        <p:grpSpPr>
          <a:xfrm>
            <a:off x="1976789" y="3750310"/>
            <a:ext cx="907020" cy="1537210"/>
            <a:chOff x="3314700" y="3587750"/>
            <a:chExt cx="907020" cy="1537210"/>
          </a:xfrm>
        </p:grpSpPr>
        <p:sp>
          <p:nvSpPr>
            <p:cNvPr id="7" name="Ellipse 6"/>
            <p:cNvSpPr/>
            <p:nvPr/>
          </p:nvSpPr>
          <p:spPr>
            <a:xfrm>
              <a:off x="3492360" y="4395600"/>
              <a:ext cx="729360" cy="729360"/>
            </a:xfrm>
            <a:prstGeom prst="ellipse">
              <a:avLst/>
            </a:prstGeom>
            <a:noFill/>
            <a:ln w="240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000000"/>
                </a:solidFill>
              </a:endParaRPr>
            </a:p>
          </p:txBody>
        </p:sp>
        <p:cxnSp>
          <p:nvCxnSpPr>
            <p:cNvPr id="9" name="Connecteur droit avec flèche 8"/>
            <p:cNvCxnSpPr/>
            <p:nvPr/>
          </p:nvCxnSpPr>
          <p:spPr>
            <a:xfrm>
              <a:off x="3314700" y="3587750"/>
              <a:ext cx="571500" cy="10223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66857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A" dirty="0"/>
              <a:t>Réglage de la galerie</a:t>
            </a:r>
          </a:p>
        </p:txBody>
      </p:sp>
      <p:pic>
        <p:nvPicPr>
          <p:cNvPr id="4" name="Espace réservé du contenu 3"/>
          <p:cNvPicPr>
            <a:picLocks noGrp="1" noChangeAspect="1"/>
          </p:cNvPicPr>
          <p:nvPr>
            <p:ph idx="1"/>
          </p:nvPr>
        </p:nvPicPr>
        <p:blipFill>
          <a:blip r:embed="rId2"/>
          <a:stretch>
            <a:fillRect/>
          </a:stretch>
        </p:blipFill>
        <p:spPr>
          <a:xfrm>
            <a:off x="1847322" y="2052638"/>
            <a:ext cx="7459132" cy="4195762"/>
          </a:xfrm>
          <a:prstGeom prst="rect">
            <a:avLst/>
          </a:prstGeom>
        </p:spPr>
      </p:pic>
    </p:spTree>
    <p:extLst>
      <p:ext uri="{BB962C8B-B14F-4D97-AF65-F5344CB8AC3E}">
        <p14:creationId xmlns:p14="http://schemas.microsoft.com/office/powerpoint/2010/main" val="339671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A" dirty="0"/>
              <a:t>Révoquer les auteurs / renvoyer l’invitation</a:t>
            </a:r>
          </a:p>
        </p:txBody>
      </p:sp>
      <p:pic>
        <p:nvPicPr>
          <p:cNvPr id="4" name="Espace réservé du contenu 3"/>
          <p:cNvPicPr>
            <a:picLocks noGrp="1" noChangeAspect="1"/>
          </p:cNvPicPr>
          <p:nvPr>
            <p:ph idx="1"/>
          </p:nvPr>
        </p:nvPicPr>
        <p:blipFill>
          <a:blip r:embed="rId3"/>
          <a:stretch>
            <a:fillRect/>
          </a:stretch>
        </p:blipFill>
        <p:spPr>
          <a:xfrm>
            <a:off x="1968500" y="1934633"/>
            <a:ext cx="7937500" cy="4711700"/>
          </a:xfrm>
          <a:prstGeom prst="rect">
            <a:avLst/>
          </a:prstGeom>
        </p:spPr>
      </p:pic>
      <p:sp>
        <p:nvSpPr>
          <p:cNvPr id="12" name="Ellipse 11"/>
          <p:cNvSpPr/>
          <p:nvPr/>
        </p:nvSpPr>
        <p:spPr>
          <a:xfrm>
            <a:off x="5220000" y="2613240"/>
            <a:ext cx="2081880" cy="352440"/>
          </a:xfrm>
          <a:prstGeom prst="ellipse">
            <a:avLst/>
          </a:prstGeom>
          <a:noFill/>
          <a:ln w="240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000000"/>
              </a:solidFill>
            </a:endParaRPr>
          </a:p>
        </p:txBody>
      </p:sp>
      <p:cxnSp>
        <p:nvCxnSpPr>
          <p:cNvPr id="14" name="Connecteur droit avec flèche 13"/>
          <p:cNvCxnSpPr/>
          <p:nvPr/>
        </p:nvCxnSpPr>
        <p:spPr>
          <a:xfrm>
            <a:off x="5220000" y="2082900"/>
            <a:ext cx="844471" cy="6264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976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1E8B9-DFDB-4188-BC17-D5851567EFF4}"/>
              </a:ext>
            </a:extLst>
          </p:cNvPr>
          <p:cNvSpPr>
            <a:spLocks noGrp="1"/>
          </p:cNvSpPr>
          <p:nvPr>
            <p:ph type="title"/>
          </p:nvPr>
        </p:nvSpPr>
        <p:spPr/>
        <p:txBody>
          <a:bodyPr/>
          <a:lstStyle/>
          <a:p>
            <a:pPr algn="ctr"/>
            <a:r>
              <a:rPr lang="fr-CA" dirty="0"/>
              <a:t>En quelques étapes</a:t>
            </a:r>
          </a:p>
        </p:txBody>
      </p:sp>
      <p:pic>
        <p:nvPicPr>
          <p:cNvPr id="4" name="Espace réservé du contenu 3">
            <a:extLst>
              <a:ext uri="{FF2B5EF4-FFF2-40B4-BE49-F238E27FC236}">
                <a16:creationId xmlns:a16="http://schemas.microsoft.com/office/drawing/2014/main" id="{0864D868-876A-4174-9906-EA76416ADD7F}"/>
              </a:ext>
            </a:extLst>
          </p:cNvPr>
          <p:cNvPicPr>
            <a:picLocks noGrp="1" noChangeAspect="1"/>
          </p:cNvPicPr>
          <p:nvPr>
            <p:ph idx="1"/>
          </p:nvPr>
        </p:nvPicPr>
        <p:blipFill>
          <a:blip r:embed="rId2"/>
          <a:stretch>
            <a:fillRect/>
          </a:stretch>
        </p:blipFill>
        <p:spPr>
          <a:xfrm>
            <a:off x="1297737" y="2052638"/>
            <a:ext cx="8558301" cy="4195762"/>
          </a:xfrm>
          <a:prstGeom prst="rect">
            <a:avLst/>
          </a:prstGeom>
        </p:spPr>
      </p:pic>
    </p:spTree>
    <p:extLst>
      <p:ext uri="{BB962C8B-B14F-4D97-AF65-F5344CB8AC3E}">
        <p14:creationId xmlns:p14="http://schemas.microsoft.com/office/powerpoint/2010/main" val="1466900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A" dirty="0"/>
              <a:t>Révoquer l’invitation</a:t>
            </a:r>
          </a:p>
        </p:txBody>
      </p:sp>
      <p:pic>
        <p:nvPicPr>
          <p:cNvPr id="4" name="Espace réservé du contenu 3"/>
          <p:cNvPicPr>
            <a:picLocks noGrp="1" noChangeAspect="1"/>
          </p:cNvPicPr>
          <p:nvPr>
            <p:ph idx="1"/>
          </p:nvPr>
        </p:nvPicPr>
        <p:blipFill>
          <a:blip r:embed="rId2"/>
          <a:stretch>
            <a:fillRect/>
          </a:stretch>
        </p:blipFill>
        <p:spPr>
          <a:xfrm>
            <a:off x="2592925" y="1264555"/>
            <a:ext cx="6665119" cy="4799261"/>
          </a:xfrm>
          <a:prstGeom prst="rect">
            <a:avLst/>
          </a:prstGeom>
        </p:spPr>
      </p:pic>
      <p:sp>
        <p:nvSpPr>
          <p:cNvPr id="7" name="Ellipse 6"/>
          <p:cNvSpPr/>
          <p:nvPr/>
        </p:nvSpPr>
        <p:spPr>
          <a:xfrm>
            <a:off x="6132240" y="3895920"/>
            <a:ext cx="1476720" cy="650520"/>
          </a:xfrm>
          <a:prstGeom prst="ellipse">
            <a:avLst/>
          </a:prstGeom>
          <a:noFill/>
          <a:ln w="240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000000"/>
              </a:solidFill>
            </a:endParaRPr>
          </a:p>
        </p:txBody>
      </p:sp>
      <p:cxnSp>
        <p:nvCxnSpPr>
          <p:cNvPr id="9" name="Connecteur droit avec flèche 8"/>
          <p:cNvCxnSpPr>
            <a:endCxn id="7" idx="0"/>
          </p:cNvCxnSpPr>
          <p:nvPr/>
        </p:nvCxnSpPr>
        <p:spPr>
          <a:xfrm flipH="1">
            <a:off x="6870600" y="3025422"/>
            <a:ext cx="738361" cy="87049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143423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1447800"/>
            <a:ext cx="12192000" cy="9753600"/>
          </a:xfrm>
          <a:prstGeom prst="rect">
            <a:avLst/>
          </a:prstGeom>
        </p:spPr>
      </p:pic>
      <p:sp>
        <p:nvSpPr>
          <p:cNvPr id="5" name="Ellipse 4"/>
          <p:cNvSpPr/>
          <p:nvPr/>
        </p:nvSpPr>
        <p:spPr>
          <a:xfrm>
            <a:off x="9668160" y="3253680"/>
            <a:ext cx="2035800" cy="1231200"/>
          </a:xfrm>
          <a:prstGeom prst="ellipse">
            <a:avLst/>
          </a:prstGeom>
          <a:noFill/>
          <a:ln w="240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000000"/>
              </a:solidFill>
            </a:endParaRPr>
          </a:p>
        </p:txBody>
      </p:sp>
      <p:cxnSp>
        <p:nvCxnSpPr>
          <p:cNvPr id="10" name="Connecteur droit avec flèche 9"/>
          <p:cNvCxnSpPr/>
          <p:nvPr/>
        </p:nvCxnSpPr>
        <p:spPr>
          <a:xfrm flipV="1">
            <a:off x="9668160" y="4030133"/>
            <a:ext cx="706329" cy="5983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17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1447800"/>
            <a:ext cx="12192000" cy="9753600"/>
          </a:xfrm>
          <a:prstGeom prst="rect">
            <a:avLst/>
          </a:prstGeom>
        </p:spPr>
      </p:pic>
      <p:sp>
        <p:nvSpPr>
          <p:cNvPr id="8" name="Ellipse 7"/>
          <p:cNvSpPr/>
          <p:nvPr/>
        </p:nvSpPr>
        <p:spPr>
          <a:xfrm>
            <a:off x="11290" y="5576340"/>
            <a:ext cx="1362600" cy="816349"/>
          </a:xfrm>
          <a:prstGeom prst="ellipse">
            <a:avLst/>
          </a:prstGeom>
          <a:noFill/>
          <a:ln w="240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000000"/>
              </a:solidFill>
            </a:endParaRPr>
          </a:p>
        </p:txBody>
      </p:sp>
    </p:spTree>
    <p:extLst>
      <p:ext uri="{BB962C8B-B14F-4D97-AF65-F5344CB8AC3E}">
        <p14:creationId xmlns:p14="http://schemas.microsoft.com/office/powerpoint/2010/main" val="1106106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62859" y="112034"/>
            <a:ext cx="8455293" cy="6571795"/>
          </a:xfrm>
          <a:prstGeom prst="rect">
            <a:avLst/>
          </a:prstGeom>
        </p:spPr>
      </p:pic>
      <p:sp>
        <p:nvSpPr>
          <p:cNvPr id="5" name="Ellipse 4"/>
          <p:cNvSpPr/>
          <p:nvPr/>
        </p:nvSpPr>
        <p:spPr>
          <a:xfrm>
            <a:off x="3140984" y="1644213"/>
            <a:ext cx="2882444" cy="1030515"/>
          </a:xfrm>
          <a:prstGeom prst="ellipse">
            <a:avLst/>
          </a:prstGeom>
          <a:noFill/>
          <a:ln w="240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000000"/>
              </a:solidFill>
            </a:endParaRPr>
          </a:p>
        </p:txBody>
      </p:sp>
      <p:cxnSp>
        <p:nvCxnSpPr>
          <p:cNvPr id="7" name="Connecteur droit avec flèche 6"/>
          <p:cNvCxnSpPr/>
          <p:nvPr/>
        </p:nvCxnSpPr>
        <p:spPr>
          <a:xfrm flipH="1">
            <a:off x="935365" y="5134832"/>
            <a:ext cx="643467" cy="81280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95651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Commentaires </a:t>
            </a:r>
            <a:r>
              <a:rPr lang="fr-CA" dirty="0"/>
              <a:t>d’élèves</a:t>
            </a:r>
          </a:p>
        </p:txBody>
      </p:sp>
      <p:sp>
        <p:nvSpPr>
          <p:cNvPr id="3" name="Espace réservé du contenu 2"/>
          <p:cNvSpPr>
            <a:spLocks noGrp="1"/>
          </p:cNvSpPr>
          <p:nvPr>
            <p:ph idx="1"/>
          </p:nvPr>
        </p:nvSpPr>
        <p:spPr/>
        <p:txBody>
          <a:bodyPr/>
          <a:lstStyle/>
          <a:p>
            <a:r>
              <a:rPr lang="fr-CA" dirty="0"/>
              <a:t>Encore une fois, j'ai bien aimé faire partie du journal étudiant. C'est un beau projet qui permet aux élèves de Centre de s'exprimer sans trop de barrières. Le journal m'apporte beaucoup. </a:t>
            </a:r>
            <a:endParaRPr lang="fr-CA" dirty="0" smtClean="0"/>
          </a:p>
          <a:p>
            <a:pPr marL="0" indent="0">
              <a:buNone/>
            </a:pPr>
            <a:r>
              <a:rPr lang="fr-CA" dirty="0"/>
              <a:t>	</a:t>
            </a:r>
            <a:r>
              <a:rPr lang="fr-CA" dirty="0" smtClean="0"/>
              <a:t>Laurence </a:t>
            </a:r>
            <a:r>
              <a:rPr lang="fr-CA" dirty="0"/>
              <a:t>Bergeron</a:t>
            </a:r>
          </a:p>
        </p:txBody>
      </p:sp>
    </p:spTree>
    <p:extLst>
      <p:ext uri="{BB962C8B-B14F-4D97-AF65-F5344CB8AC3E}">
        <p14:creationId xmlns:p14="http://schemas.microsoft.com/office/powerpoint/2010/main" val="376271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A" dirty="0" smtClean="0"/>
              <a:t>Bon succès</a:t>
            </a:r>
            <a:endParaRPr lang="fr-CA" dirty="0"/>
          </a:p>
        </p:txBody>
      </p:sp>
      <p:pic>
        <p:nvPicPr>
          <p:cNvPr id="4" name="Espace réservé du contenu 3" descr="&lt;strong&gt;Fin&lt;/strong&gt; End Film · Free vector graphic on Pixabay"/>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97430" y="2052638"/>
            <a:ext cx="6158916" cy="4195762"/>
          </a:xfrm>
        </p:spPr>
      </p:pic>
    </p:spTree>
    <p:extLst>
      <p:ext uri="{BB962C8B-B14F-4D97-AF65-F5344CB8AC3E}">
        <p14:creationId xmlns:p14="http://schemas.microsoft.com/office/powerpoint/2010/main" val="2570050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 </a:t>
            </a:r>
            <a:endParaRPr lang="fr-CA" dirty="0"/>
          </a:p>
        </p:txBody>
      </p:sp>
      <p:pic>
        <p:nvPicPr>
          <p:cNvPr id="2050" name="Picture 2" descr="RÃ©sultats de recherche d'images pour Â«Â questionsÂ Â»"/>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368" y="176980"/>
            <a:ext cx="5301466" cy="233289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Ã©sultats de recherche d'images pour Â«Â merciÂ Â»"/>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6101" y="2373923"/>
            <a:ext cx="6463752" cy="3699104"/>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p:cNvSpPr>
            <a:spLocks noGrp="1"/>
          </p:cNvSpPr>
          <p:nvPr>
            <p:ph idx="1"/>
          </p:nvPr>
        </p:nvSpPr>
        <p:spPr/>
        <p:txBody>
          <a:bodyPr/>
          <a:lstStyle/>
          <a:p>
            <a:pPr marL="0" indent="0">
              <a:buNone/>
            </a:pPr>
            <a:endParaRPr lang="fr-CA" dirty="0"/>
          </a:p>
        </p:txBody>
      </p:sp>
    </p:spTree>
    <p:extLst>
      <p:ext uri="{BB962C8B-B14F-4D97-AF65-F5344CB8AC3E}">
        <p14:creationId xmlns:p14="http://schemas.microsoft.com/office/powerpoint/2010/main" val="39143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1A336D-EDAD-4F36-97ED-B87060938469}"/>
              </a:ext>
            </a:extLst>
          </p:cNvPr>
          <p:cNvSpPr>
            <a:spLocks noGrp="1"/>
          </p:cNvSpPr>
          <p:nvPr>
            <p:ph type="title"/>
          </p:nvPr>
        </p:nvSpPr>
        <p:spPr/>
        <p:txBody>
          <a:bodyPr/>
          <a:lstStyle/>
          <a:p>
            <a:pPr algn="ctr"/>
            <a:r>
              <a:rPr lang="fr-CA" dirty="0">
                <a:latin typeface="Arial Rounded MT Bold" panose="020F0704030504030204" pitchFamily="34" charset="0"/>
              </a:rPr>
              <a:t>Jusqu’à maintenant…</a:t>
            </a:r>
          </a:p>
        </p:txBody>
      </p:sp>
      <p:sp>
        <p:nvSpPr>
          <p:cNvPr id="3" name="Espace réservé du contenu 2">
            <a:extLst>
              <a:ext uri="{FF2B5EF4-FFF2-40B4-BE49-F238E27FC236}">
                <a16:creationId xmlns:a16="http://schemas.microsoft.com/office/drawing/2014/main" id="{E09F02FB-E95E-4EAB-9B99-6CDEE1973166}"/>
              </a:ext>
            </a:extLst>
          </p:cNvPr>
          <p:cNvSpPr>
            <a:spLocks noGrp="1"/>
          </p:cNvSpPr>
          <p:nvPr>
            <p:ph idx="1"/>
          </p:nvPr>
        </p:nvSpPr>
        <p:spPr/>
        <p:txBody>
          <a:bodyPr/>
          <a:lstStyle/>
          <a:p>
            <a:endParaRPr lang="fr-CA" dirty="0"/>
          </a:p>
          <a:p>
            <a:endParaRPr lang="fr-CA" dirty="0"/>
          </a:p>
          <a:p>
            <a:endParaRPr lang="fr-CA" dirty="0"/>
          </a:p>
          <a:p>
            <a:r>
              <a:rPr lang="fr-CA" dirty="0">
                <a:hlinkClick r:id="rId2"/>
              </a:rPr>
              <a:t>https</a:t>
            </a:r>
            <a:r>
              <a:rPr lang="fr-CA" dirty="0" smtClean="0">
                <a:hlinkClick r:id="rId2"/>
              </a:rPr>
              <a:t>://cfrjournal.wordpress.com</a:t>
            </a:r>
            <a:endParaRPr lang="fr-CA" dirty="0"/>
          </a:p>
          <a:p>
            <a:endParaRPr lang="fr-CA" dirty="0"/>
          </a:p>
          <a:p>
            <a:r>
              <a:rPr lang="fr-CA" dirty="0"/>
              <a:t>cfrjournal.ticfga.ca</a:t>
            </a:r>
          </a:p>
          <a:p>
            <a:endParaRPr lang="fr-CA" dirty="0"/>
          </a:p>
          <a:p>
            <a:endParaRPr lang="fr-CA" dirty="0"/>
          </a:p>
          <a:p>
            <a:endParaRPr lang="fr-CA" dirty="0"/>
          </a:p>
        </p:txBody>
      </p:sp>
    </p:spTree>
    <p:extLst>
      <p:ext uri="{BB962C8B-B14F-4D97-AF65-F5344CB8AC3E}">
        <p14:creationId xmlns:p14="http://schemas.microsoft.com/office/powerpoint/2010/main" val="2063089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A"/>
          </a:p>
        </p:txBody>
      </p:sp>
      <p:sp>
        <p:nvSpPr>
          <p:cNvPr id="3" name="Espace réservé pour une image  2"/>
          <p:cNvSpPr>
            <a:spLocks noGrp="1"/>
          </p:cNvSpPr>
          <p:nvPr>
            <p:ph type="pic" idx="1"/>
          </p:nvPr>
        </p:nvSpPr>
        <p:spPr/>
      </p:sp>
      <p:sp>
        <p:nvSpPr>
          <p:cNvPr id="4" name="Espace réservé du texte 3"/>
          <p:cNvSpPr>
            <a:spLocks noGrp="1"/>
          </p:cNvSpPr>
          <p:nvPr>
            <p:ph type="body" sz="half" idx="2"/>
          </p:nvPr>
        </p:nvSpPr>
        <p:spPr/>
        <p:txBody>
          <a:bodyPr/>
          <a:lstStyle/>
          <a:p>
            <a:endParaRPr lang="fr-CA"/>
          </a:p>
        </p:txBody>
      </p:sp>
      <p:pic>
        <p:nvPicPr>
          <p:cNvPr id="5" name="Image 4"/>
          <p:cNvPicPr>
            <a:picLocks noChangeAspect="1"/>
          </p:cNvPicPr>
          <p:nvPr/>
        </p:nvPicPr>
        <p:blipFill>
          <a:blip r:embed="rId2"/>
          <a:stretch>
            <a:fillRect/>
          </a:stretch>
        </p:blipFill>
        <p:spPr>
          <a:xfrm>
            <a:off x="-409575" y="-228600"/>
            <a:ext cx="13011150" cy="7315200"/>
          </a:xfrm>
          <a:prstGeom prst="rect">
            <a:avLst/>
          </a:prstGeom>
        </p:spPr>
      </p:pic>
    </p:spTree>
    <p:extLst>
      <p:ext uri="{BB962C8B-B14F-4D97-AF65-F5344CB8AC3E}">
        <p14:creationId xmlns:p14="http://schemas.microsoft.com/office/powerpoint/2010/main" val="309814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A" dirty="0" smtClean="0"/>
              <a:t>C’est possible aussi avec </a:t>
            </a:r>
            <a:r>
              <a:rPr lang="fr-CA" dirty="0"/>
              <a:t>ticfga.ca</a:t>
            </a:r>
          </a:p>
        </p:txBody>
      </p:sp>
      <p:pic>
        <p:nvPicPr>
          <p:cNvPr id="4" name="Espace réservé du contenu 3"/>
          <p:cNvPicPr>
            <a:picLocks noGrp="1" noChangeAspect="1"/>
          </p:cNvPicPr>
          <p:nvPr>
            <p:ph idx="1"/>
          </p:nvPr>
        </p:nvPicPr>
        <p:blipFill>
          <a:blip r:embed="rId2"/>
          <a:stretch>
            <a:fillRect/>
          </a:stretch>
        </p:blipFill>
        <p:spPr>
          <a:xfrm>
            <a:off x="2457914" y="2052638"/>
            <a:ext cx="6237947" cy="4195762"/>
          </a:xfrm>
          <a:prstGeom prst="rect">
            <a:avLst/>
          </a:prstGeom>
        </p:spPr>
      </p:pic>
    </p:spTree>
    <p:extLst>
      <p:ext uri="{BB962C8B-B14F-4D97-AF65-F5344CB8AC3E}">
        <p14:creationId xmlns:p14="http://schemas.microsoft.com/office/powerpoint/2010/main" val="3209789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A" dirty="0"/>
              <a:t>Faire connaissance avec Outlook!</a:t>
            </a:r>
          </a:p>
        </p:txBody>
      </p:sp>
      <p:sp>
        <p:nvSpPr>
          <p:cNvPr id="3" name="Espace réservé du contenu 2"/>
          <p:cNvSpPr>
            <a:spLocks noGrp="1"/>
          </p:cNvSpPr>
          <p:nvPr>
            <p:ph idx="1"/>
          </p:nvPr>
        </p:nvSpPr>
        <p:spPr>
          <a:xfrm>
            <a:off x="2596896" y="2170176"/>
            <a:ext cx="8907716" cy="4462852"/>
          </a:xfrm>
        </p:spPr>
        <p:txBody>
          <a:bodyPr>
            <a:normAutofit/>
          </a:bodyPr>
          <a:lstStyle/>
          <a:p>
            <a:pPr marL="0" indent="0" algn="ctr">
              <a:buNone/>
            </a:pPr>
            <a:endParaRPr lang="fr-CA" sz="2400" dirty="0" smtClean="0"/>
          </a:p>
          <a:p>
            <a:pPr marL="0" indent="0" algn="ctr">
              <a:buNone/>
            </a:pPr>
            <a:r>
              <a:rPr lang="fr-CA" sz="2400" dirty="0" smtClean="0"/>
              <a:t>VOTRE RÔLE EN TANT QU’ADMINISTRATEUR </a:t>
            </a:r>
            <a:r>
              <a:rPr lang="fr-CA" sz="2400" dirty="0"/>
              <a:t>:</a:t>
            </a:r>
          </a:p>
          <a:p>
            <a:pPr marL="0" indent="0" algn="ctr">
              <a:buNone/>
            </a:pPr>
            <a:endParaRPr lang="fr-CA" sz="2400" dirty="0"/>
          </a:p>
          <a:p>
            <a:r>
              <a:rPr lang="fr-CA" sz="2400" dirty="0"/>
              <a:t>Ajouter chacun des élèves;</a:t>
            </a:r>
          </a:p>
          <a:p>
            <a:r>
              <a:rPr lang="fr-CA" sz="2400" dirty="0" smtClean="0"/>
              <a:t>Entrer </a:t>
            </a:r>
            <a:r>
              <a:rPr lang="fr-CA" sz="2400" dirty="0"/>
              <a:t>leur adresse courriel;</a:t>
            </a:r>
          </a:p>
          <a:p>
            <a:r>
              <a:rPr lang="fr-CA" sz="2400" dirty="0"/>
              <a:t>Envoyer une invitation pour être </a:t>
            </a:r>
            <a:r>
              <a:rPr lang="fr-CA" sz="2400" b="1" dirty="0" smtClean="0"/>
              <a:t>auteur</a:t>
            </a:r>
            <a:r>
              <a:rPr lang="fr-CA" sz="2400" dirty="0"/>
              <a:t>.</a:t>
            </a:r>
          </a:p>
        </p:txBody>
      </p:sp>
    </p:spTree>
    <p:extLst>
      <p:ext uri="{BB962C8B-B14F-4D97-AF65-F5344CB8AC3E}">
        <p14:creationId xmlns:p14="http://schemas.microsoft.com/office/powerpoint/2010/main" val="2092235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1957</TotalTime>
  <Words>914</Words>
  <Application>Microsoft Office PowerPoint</Application>
  <PresentationFormat>Grand écran</PresentationFormat>
  <Paragraphs>203</Paragraphs>
  <Slides>67</Slides>
  <Notes>27</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67</vt:i4>
      </vt:variant>
    </vt:vector>
  </HeadingPairs>
  <TitlesOfParts>
    <vt:vector size="80" baseType="lpstr">
      <vt:lpstr>Agency FB</vt:lpstr>
      <vt:lpstr>Aharoni</vt:lpstr>
      <vt:lpstr>Algerian</vt:lpstr>
      <vt:lpstr>Arial</vt:lpstr>
      <vt:lpstr>Arial Rounded MT Bold</vt:lpstr>
      <vt:lpstr>Bernard MT Condensed</vt:lpstr>
      <vt:lpstr>Bodoni MT</vt:lpstr>
      <vt:lpstr>Book Antiqua</vt:lpstr>
      <vt:lpstr>Calibri</vt:lpstr>
      <vt:lpstr>Century Gothic</vt:lpstr>
      <vt:lpstr>Wingdings</vt:lpstr>
      <vt:lpstr>Wingdings 3</vt:lpstr>
      <vt:lpstr>Ion</vt:lpstr>
      <vt:lpstr>Bloguer en classe pour différencier les pratiques pédagogiques</vt:lpstr>
      <vt:lpstr>Enseigner le français…depuis 1990 </vt:lpstr>
      <vt:lpstr>Objectifs de l’atelier </vt:lpstr>
      <vt:lpstr>Journal étudiant</vt:lpstr>
      <vt:lpstr>Présentation PowerPoint</vt:lpstr>
      <vt:lpstr>En quelques étapes</vt:lpstr>
      <vt:lpstr>Présentation PowerPoint</vt:lpstr>
      <vt:lpstr>C’est possible aussi avec ticfga.ca</vt:lpstr>
      <vt:lpstr>Faire connaissance avec Outlook!</vt:lpstr>
      <vt:lpstr>Présentation PowerPoint</vt:lpstr>
      <vt:lpstr>Présentation PowerPoint</vt:lpstr>
      <vt:lpstr>Nouveau journal, nouveau titre, nouveau logo</vt:lpstr>
      <vt:lpstr>Nouveau journal, nouveau titre, nouveau logo</vt:lpstr>
      <vt:lpstr>    Aider les élèves en panne d’idées !</vt:lpstr>
      <vt:lpstr>50 idées de sujet pour votre « blog »</vt:lpstr>
      <vt:lpstr>Des sites pour inspirer</vt:lpstr>
      <vt:lpstr>http://www.lapresse.ca/vivre/urbania/ </vt:lpstr>
      <vt:lpstr>Blogue des élèves de Lisa</vt:lpstr>
      <vt:lpstr>Découvrir; partager; interpréter; apprécier, explorer </vt:lpstr>
      <vt:lpstr>Expliquer &amp; Décrire </vt:lpstr>
      <vt:lpstr>Donner son opinion</vt:lpstr>
      <vt:lpstr>Critiquer</vt:lpstr>
      <vt:lpstr>S’adonner à la poésie</vt:lpstr>
      <vt:lpstr>b.d.</vt:lpstr>
      <vt:lpstr>Composer une petite annonce ; horoscope</vt:lpstr>
      <vt:lpstr> Appel aux élèves</vt:lpstr>
      <vt:lpstr>Ma plus belle histoire</vt:lpstr>
      <vt:lpstr>Comment faire ?</vt:lpstr>
      <vt:lpstr>PHASE DE RÉDACTION POUR LES ÉLÈVES</vt:lpstr>
      <vt:lpstr>Se connecter</vt:lpstr>
      <vt:lpstr> Sélectionner : Articles</vt:lpstr>
      <vt:lpstr>Ajouter un article </vt:lpstr>
      <vt:lpstr>Ils écrivent directement leur article dans le blogue.</vt:lpstr>
      <vt:lpstr>Maintenir à l’état de brouillon avant de publier</vt:lpstr>
      <vt:lpstr>PHASE DE RECHERCHE D’IMAGES ASSOCIÉES À L’ARTICLE </vt:lpstr>
      <vt:lpstr>Aider les utilisateurs à trouver des images libres de droits d’auteur : VIDÉO</vt:lpstr>
      <vt:lpstr>CREATIVECOMMONS SEARCH Recherche d’images libres de droit d’auteur</vt:lpstr>
      <vt:lpstr>Ou encore D’autres sites libres de droits d’auteur</vt:lpstr>
      <vt:lpstr> Google Images : Attention ! Droits d’auteur</vt:lpstr>
      <vt:lpstr>Présentation PowerPoint</vt:lpstr>
      <vt:lpstr>l’im Enregistrer sur le bureau</vt:lpstr>
      <vt:lpstr>Sélectionner : Mon site pour retourner au journal</vt:lpstr>
      <vt:lpstr> Ajouter l’image à la bibliothèque Médias</vt:lpstr>
      <vt:lpstr>Médias</vt:lpstr>
      <vt:lpstr> Clic sur l’image; Insérer</vt:lpstr>
      <vt:lpstr> Dernière étape : Publier</vt:lpstr>
      <vt:lpstr>Afficher le site</vt:lpstr>
      <vt:lpstr>Autre option de personnalisation : </vt:lpstr>
      <vt:lpstr>Cette zone permet de modifier le menu sous le titre </vt:lpstr>
      <vt:lpstr>2 emplacements de menu</vt:lpstr>
      <vt:lpstr> </vt:lpstr>
      <vt:lpstr>Présentation PowerPoint</vt:lpstr>
      <vt:lpstr>Choisir : Nom du menu</vt:lpstr>
      <vt:lpstr>Retirer  ou ajouter un élément du menu</vt:lpstr>
      <vt:lpstr>Widgets</vt:lpstr>
      <vt:lpstr>Présentation PowerPoint</vt:lpstr>
      <vt:lpstr>Ajouter ou retirer dans la section «sidebar»</vt:lpstr>
      <vt:lpstr>Réglage de la galerie</vt:lpstr>
      <vt:lpstr>Révoquer les auteurs / renvoyer l’invitation</vt:lpstr>
      <vt:lpstr>Révoquer l’invitation</vt:lpstr>
      <vt:lpstr>Présentation PowerPoint</vt:lpstr>
      <vt:lpstr>Présentation PowerPoint</vt:lpstr>
      <vt:lpstr>Présentation PowerPoint</vt:lpstr>
      <vt:lpstr>Commentaires d’élèves</vt:lpstr>
      <vt:lpstr>Bon succès</vt:lpstr>
      <vt:lpstr> </vt:lpstr>
      <vt:lpstr>Jusqu’à maintenant…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Journal étudiant</dc:title>
  <dc:creator>Guylaine Thivierge</dc:creator>
  <cp:lastModifiedBy>LAURENT DEMERS</cp:lastModifiedBy>
  <cp:revision>350</cp:revision>
  <cp:lastPrinted>2019-03-13T12:57:21Z</cp:lastPrinted>
  <dcterms:created xsi:type="dcterms:W3CDTF">2017-10-13T18:23:34Z</dcterms:created>
  <dcterms:modified xsi:type="dcterms:W3CDTF">2019-05-29T17:29:46Z</dcterms:modified>
</cp:coreProperties>
</file>