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img" ContentType="image/p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</p:sldMasterIdLst>
  <p:sldIdLst>
    <p:sldId id="256" r:id="rId5"/>
    <p:sldId id="257" r:id="rId6"/>
    <p:sldId id="266" r:id="rId7"/>
    <p:sldId id="25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5" r:id="rId16"/>
    <p:sldId id="268" r:id="rId17"/>
    <p:sldId id="269" r:id="rId18"/>
    <p:sldId id="259" r:id="rId19"/>
    <p:sldId id="278" r:id="rId20"/>
    <p:sldId id="288" r:id="rId21"/>
    <p:sldId id="279" r:id="rId22"/>
    <p:sldId id="280" r:id="rId23"/>
    <p:sldId id="287" r:id="rId24"/>
    <p:sldId id="281" r:id="rId25"/>
    <p:sldId id="282" r:id="rId26"/>
    <p:sldId id="283" r:id="rId27"/>
    <p:sldId id="284" r:id="rId28"/>
    <p:sldId id="286" r:id="rId29"/>
    <p:sldId id="260" r:id="rId30"/>
    <p:sldId id="292" r:id="rId31"/>
    <p:sldId id="264" r:id="rId32"/>
    <p:sldId id="291" r:id="rId33"/>
    <p:sldId id="261" r:id="rId34"/>
    <p:sldId id="26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T DEMERS" initials="LD" lastIdx="1" clrIdx="0">
    <p:extLst>
      <p:ext uri="{19B8F6BF-5375-455C-9EA6-DF929625EA0E}">
        <p15:presenceInfo xmlns:p15="http://schemas.microsoft.com/office/powerpoint/2012/main" userId="S-1-5-21-3004208811-1138285880-872737147-20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E7E93"/>
    <a:srgbClr val="FFFF00"/>
    <a:srgbClr val="A1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thier Anne-Marie" userId="S::gauthieram@csrs.qc.ca::adae6933-e68b-4b45-9cbb-074e323b2092" providerId="AD" clId="Web-{08736AAA-13BB-4FA9-9601-E8998C1F228C}"/>
    <pc:docChg chg="delSld modSld">
      <pc:chgData name="Gauthier Anne-Marie" userId="S::gauthieram@csrs.qc.ca::adae6933-e68b-4b45-9cbb-074e323b2092" providerId="AD" clId="Web-{08736AAA-13BB-4FA9-9601-E8998C1F228C}" dt="2018-05-17T20:09:15.791" v="150" actId="20577"/>
      <pc:docMkLst>
        <pc:docMk/>
      </pc:docMkLst>
      <pc:sldChg chg="modSp">
        <pc:chgData name="Gauthier Anne-Marie" userId="S::gauthieram@csrs.qc.ca::adae6933-e68b-4b45-9cbb-074e323b2092" providerId="AD" clId="Web-{08736AAA-13BB-4FA9-9601-E8998C1F228C}" dt="2018-05-17T20:07:57.039" v="130" actId="20577"/>
        <pc:sldMkLst>
          <pc:docMk/>
          <pc:sldMk cId="2174080455" sldId="259"/>
        </pc:sldMkLst>
        <pc:spChg chg="mod">
          <ac:chgData name="Gauthier Anne-Marie" userId="S::gauthieram@csrs.qc.ca::adae6933-e68b-4b45-9cbb-074e323b2092" providerId="AD" clId="Web-{08736AAA-13BB-4FA9-9601-E8998C1F228C}" dt="2018-05-17T20:07:57.039" v="130" actId="20577"/>
          <ac:spMkLst>
            <pc:docMk/>
            <pc:sldMk cId="2174080455" sldId="259"/>
            <ac:spMk id="3" creationId="{00000000-0000-0000-0000-000000000000}"/>
          </ac:spMkLst>
        </pc:spChg>
      </pc:sldChg>
      <pc:sldChg chg="modSp">
        <pc:chgData name="Gauthier Anne-Marie" userId="S::gauthieram@csrs.qc.ca::adae6933-e68b-4b45-9cbb-074e323b2092" providerId="AD" clId="Web-{08736AAA-13BB-4FA9-9601-E8998C1F228C}" dt="2018-05-17T20:08:09.258" v="134" actId="20577"/>
        <pc:sldMkLst>
          <pc:docMk/>
          <pc:sldMk cId="1192148608" sldId="260"/>
        </pc:sldMkLst>
        <pc:spChg chg="mod">
          <ac:chgData name="Gauthier Anne-Marie" userId="S::gauthieram@csrs.qc.ca::adae6933-e68b-4b45-9cbb-074e323b2092" providerId="AD" clId="Web-{08736AAA-13BB-4FA9-9601-E8998C1F228C}" dt="2018-05-17T20:08:09.258" v="134" actId="20577"/>
          <ac:spMkLst>
            <pc:docMk/>
            <pc:sldMk cId="1192148608" sldId="260"/>
            <ac:spMk id="3" creationId="{00000000-0000-0000-0000-000000000000}"/>
          </ac:spMkLst>
        </pc:spChg>
      </pc:sldChg>
      <pc:sldChg chg="del">
        <pc:chgData name="Gauthier Anne-Marie" userId="S::gauthieram@csrs.qc.ca::adae6933-e68b-4b45-9cbb-074e323b2092" providerId="AD" clId="Web-{08736AAA-13BB-4FA9-9601-E8998C1F228C}" dt="2018-05-17T20:08:26.149" v="137" actId="20577"/>
        <pc:sldMkLst>
          <pc:docMk/>
          <pc:sldMk cId="1599297839" sldId="263"/>
        </pc:sldMkLst>
      </pc:sldChg>
      <pc:sldChg chg="addSp delSp modSp">
        <pc:chgData name="Gauthier Anne-Marie" userId="S::gauthieram@csrs.qc.ca::adae6933-e68b-4b45-9cbb-074e323b2092" providerId="AD" clId="Web-{08736AAA-13BB-4FA9-9601-E8998C1F228C}" dt="2018-05-17T20:09:15.791" v="149" actId="20577"/>
        <pc:sldMkLst>
          <pc:docMk/>
          <pc:sldMk cId="432609481" sldId="264"/>
        </pc:sldMkLst>
        <pc:spChg chg="mod">
          <ac:chgData name="Gauthier Anne-Marie" userId="S::gauthieram@csrs.qc.ca::adae6933-e68b-4b45-9cbb-074e323b2092" providerId="AD" clId="Web-{08736AAA-13BB-4FA9-9601-E8998C1F228C}" dt="2018-05-17T20:09:15.791" v="149" actId="20577"/>
          <ac:spMkLst>
            <pc:docMk/>
            <pc:sldMk cId="432609481" sldId="264"/>
            <ac:spMk id="2" creationId="{00000000-0000-0000-0000-000000000000}"/>
          </ac:spMkLst>
        </pc:spChg>
        <pc:spChg chg="mod">
          <ac:chgData name="Gauthier Anne-Marie" userId="S::gauthieram@csrs.qc.ca::adae6933-e68b-4b45-9cbb-074e323b2092" providerId="AD" clId="Web-{08736AAA-13BB-4FA9-9601-E8998C1F228C}" dt="2018-05-17T20:09:01.806" v="146" actId="1076"/>
          <ac:spMkLst>
            <pc:docMk/>
            <pc:sldMk cId="432609481" sldId="264"/>
            <ac:spMk id="3" creationId="{00000000-0000-0000-0000-000000000000}"/>
          </ac:spMkLst>
        </pc:spChg>
        <pc:spChg chg="mod">
          <ac:chgData name="Gauthier Anne-Marie" userId="S::gauthieram@csrs.qc.ca::adae6933-e68b-4b45-9cbb-074e323b2092" providerId="AD" clId="Web-{08736AAA-13BB-4FA9-9601-E8998C1F228C}" dt="2018-05-17T20:08:36.196" v="139" actId="1076"/>
          <ac:spMkLst>
            <pc:docMk/>
            <pc:sldMk cId="432609481" sldId="264"/>
            <ac:spMk id="7" creationId="{00000000-0000-0000-0000-000000000000}"/>
          </ac:spMkLst>
        </pc:spChg>
        <pc:spChg chg="mod">
          <ac:chgData name="Gauthier Anne-Marie" userId="S::gauthieram@csrs.qc.ca::adae6933-e68b-4b45-9cbb-074e323b2092" providerId="AD" clId="Web-{08736AAA-13BB-4FA9-9601-E8998C1F228C}" dt="2018-05-17T19:59:53.604" v="83" actId="1076"/>
          <ac:spMkLst>
            <pc:docMk/>
            <pc:sldMk cId="432609481" sldId="264"/>
            <ac:spMk id="8" creationId="{00000000-0000-0000-0000-000000000000}"/>
          </ac:spMkLst>
        </pc:spChg>
        <pc:spChg chg="mod">
          <ac:chgData name="Gauthier Anne-Marie" userId="S::gauthieram@csrs.qc.ca::adae6933-e68b-4b45-9cbb-074e323b2092" providerId="AD" clId="Web-{08736AAA-13BB-4FA9-9601-E8998C1F228C}" dt="2018-05-17T20:08:41.056" v="141" actId="1076"/>
          <ac:spMkLst>
            <pc:docMk/>
            <pc:sldMk cId="432609481" sldId="264"/>
            <ac:spMk id="9" creationId="{00000000-0000-0000-0000-000000000000}"/>
          </ac:spMkLst>
        </pc:spChg>
        <pc:spChg chg="mod">
          <ac:chgData name="Gauthier Anne-Marie" userId="S::gauthieram@csrs.qc.ca::adae6933-e68b-4b45-9cbb-074e323b2092" providerId="AD" clId="Web-{08736AAA-13BB-4FA9-9601-E8998C1F228C}" dt="2018-05-17T20:08:47.899" v="143" actId="1076"/>
          <ac:spMkLst>
            <pc:docMk/>
            <pc:sldMk cId="432609481" sldId="264"/>
            <ac:spMk id="10" creationId="{00000000-0000-0000-0000-000000000000}"/>
          </ac:spMkLst>
        </pc:spChg>
        <pc:spChg chg="mod">
          <ac:chgData name="Gauthier Anne-Marie" userId="S::gauthieram@csrs.qc.ca::adae6933-e68b-4b45-9cbb-074e323b2092" providerId="AD" clId="Web-{08736AAA-13BB-4FA9-9601-E8998C1F228C}" dt="2018-05-17T20:08:45.681" v="142" actId="1076"/>
          <ac:spMkLst>
            <pc:docMk/>
            <pc:sldMk cId="432609481" sldId="264"/>
            <ac:spMk id="11" creationId="{00000000-0000-0000-0000-000000000000}"/>
          </ac:spMkLst>
        </pc:spChg>
        <pc:spChg chg="mod">
          <ac:chgData name="Gauthier Anne-Marie" userId="S::gauthieram@csrs.qc.ca::adae6933-e68b-4b45-9cbb-074e323b2092" providerId="AD" clId="Web-{08736AAA-13BB-4FA9-9601-E8998C1F228C}" dt="2018-05-17T20:08:55.884" v="145" actId="1076"/>
          <ac:spMkLst>
            <pc:docMk/>
            <pc:sldMk cId="432609481" sldId="264"/>
            <ac:spMk id="12" creationId="{00000000-0000-0000-0000-000000000000}"/>
          </ac:spMkLst>
        </pc:spChg>
        <pc:spChg chg="mod">
          <ac:chgData name="Gauthier Anne-Marie" userId="S::gauthieram@csrs.qc.ca::adae6933-e68b-4b45-9cbb-074e323b2092" providerId="AD" clId="Web-{08736AAA-13BB-4FA9-9601-E8998C1F228C}" dt="2018-05-17T20:08:38.477" v="140" actId="1076"/>
          <ac:spMkLst>
            <pc:docMk/>
            <pc:sldMk cId="432609481" sldId="264"/>
            <ac:spMk id="13" creationId="{00000000-0000-0000-0000-000000000000}"/>
          </ac:spMkLst>
        </pc:spChg>
        <pc:spChg chg="mod">
          <ac:chgData name="Gauthier Anne-Marie" userId="S::gauthieram@csrs.qc.ca::adae6933-e68b-4b45-9cbb-074e323b2092" providerId="AD" clId="Web-{08736AAA-13BB-4FA9-9601-E8998C1F228C}" dt="2018-05-17T20:08:53.025" v="144" actId="1076"/>
          <ac:spMkLst>
            <pc:docMk/>
            <pc:sldMk cId="432609481" sldId="264"/>
            <ac:spMk id="14" creationId="{00000000-0000-0000-0000-000000000000}"/>
          </ac:spMkLst>
        </pc:spChg>
        <pc:cxnChg chg="add del mod">
          <ac:chgData name="Gauthier Anne-Marie" userId="S::gauthieram@csrs.qc.ca::adae6933-e68b-4b45-9cbb-074e323b2092" providerId="AD" clId="Web-{08736AAA-13BB-4FA9-9601-E8998C1F228C}" dt="2018-05-17T20:02:23.296" v="125" actId="20577"/>
          <ac:cxnSpMkLst>
            <pc:docMk/>
            <pc:sldMk cId="432609481" sldId="264"/>
            <ac:cxnSpMk id="4" creationId="{A66AC757-2E25-4691-93F5-BC0A32859FCD}"/>
          </ac:cxnSpMkLst>
        </pc:cxnChg>
      </pc:sldChg>
    </pc:docChg>
  </pc:docChgLst>
  <pc:docChgLst>
    <pc:chgData name="Gauthier Anne-Marie" userId="S::gauthieram@csrs.qc.ca::adae6933-e68b-4b45-9cbb-074e323b2092" providerId="AD" clId="Web-{DDC5F824-0F20-48B5-A8FA-1231595C7CB4}"/>
    <pc:docChg chg="addSld modSld">
      <pc:chgData name="Gauthier Anne-Marie" userId="S::gauthieram@csrs.qc.ca::adae6933-e68b-4b45-9cbb-074e323b2092" providerId="AD" clId="Web-{DDC5F824-0F20-48B5-A8FA-1231595C7CB4}" dt="2018-05-24T13:38:04.057" v="375"/>
      <pc:docMkLst>
        <pc:docMk/>
      </pc:docMkLst>
      <pc:sldChg chg="modSp">
        <pc:chgData name="Gauthier Anne-Marie" userId="S::gauthieram@csrs.qc.ca::adae6933-e68b-4b45-9cbb-074e323b2092" providerId="AD" clId="Web-{DDC5F824-0F20-48B5-A8FA-1231595C7CB4}" dt="2018-05-24T13:36:31.211" v="372" actId="20577"/>
        <pc:sldMkLst>
          <pc:docMk/>
          <pc:sldMk cId="1680619111" sldId="258"/>
        </pc:sldMkLst>
        <pc:spChg chg="mod">
          <ac:chgData name="Gauthier Anne-Marie" userId="S::gauthieram@csrs.qc.ca::adae6933-e68b-4b45-9cbb-074e323b2092" providerId="AD" clId="Web-{DDC5F824-0F20-48B5-A8FA-1231595C7CB4}" dt="2018-05-24T13:17:40.745" v="258" actId="14100"/>
          <ac:spMkLst>
            <pc:docMk/>
            <pc:sldMk cId="1680619111" sldId="258"/>
            <ac:spMk id="2" creationId="{00000000-0000-0000-0000-000000000000}"/>
          </ac:spMkLst>
        </pc:spChg>
        <pc:spChg chg="mod">
          <ac:chgData name="Gauthier Anne-Marie" userId="S::gauthieram@csrs.qc.ca::adae6933-e68b-4b45-9cbb-074e323b2092" providerId="AD" clId="Web-{DDC5F824-0F20-48B5-A8FA-1231595C7CB4}" dt="2018-05-24T13:36:31.211" v="372" actId="20577"/>
          <ac:spMkLst>
            <pc:docMk/>
            <pc:sldMk cId="1680619111" sldId="258"/>
            <ac:spMk id="3" creationId="{00000000-0000-0000-0000-000000000000}"/>
          </ac:spMkLst>
        </pc:spChg>
        <pc:spChg chg="mod">
          <ac:chgData name="Gauthier Anne-Marie" userId="S::gauthieram@csrs.qc.ca::adae6933-e68b-4b45-9cbb-074e323b2092" providerId="AD" clId="Web-{DDC5F824-0F20-48B5-A8FA-1231595C7CB4}" dt="2018-05-24T13:20:06.951" v="318" actId="1076"/>
          <ac:spMkLst>
            <pc:docMk/>
            <pc:sldMk cId="1680619111" sldId="258"/>
            <ac:spMk id="6" creationId="{00000000-0000-0000-0000-000000000000}"/>
          </ac:spMkLst>
        </pc:spChg>
        <pc:picChg chg="mod">
          <ac:chgData name="Gauthier Anne-Marie" userId="S::gauthieram@csrs.qc.ca::adae6933-e68b-4b45-9cbb-074e323b2092" providerId="AD" clId="Web-{DDC5F824-0F20-48B5-A8FA-1231595C7CB4}" dt="2018-05-24T13:17:44.729" v="260" actId="1076"/>
          <ac:picMkLst>
            <pc:docMk/>
            <pc:sldMk cId="1680619111" sldId="258"/>
            <ac:picMk id="4" creationId="{00000000-0000-0000-0000-000000000000}"/>
          </ac:picMkLst>
        </pc:picChg>
        <pc:picChg chg="mod">
          <ac:chgData name="Gauthier Anne-Marie" userId="S::gauthieram@csrs.qc.ca::adae6933-e68b-4b45-9cbb-074e323b2092" providerId="AD" clId="Web-{DDC5F824-0F20-48B5-A8FA-1231595C7CB4}" dt="2018-05-24T13:19:52.998" v="317" actId="1076"/>
          <ac:picMkLst>
            <pc:docMk/>
            <pc:sldMk cId="1680619111" sldId="258"/>
            <ac:picMk id="5" creationId="{00000000-0000-0000-0000-000000000000}"/>
          </ac:picMkLst>
        </pc:picChg>
      </pc:sldChg>
      <pc:sldChg chg="modSp">
        <pc:chgData name="Gauthier Anne-Marie" userId="S::gauthieram@csrs.qc.ca::adae6933-e68b-4b45-9cbb-074e323b2092" providerId="AD" clId="Web-{DDC5F824-0F20-48B5-A8FA-1231595C7CB4}" dt="2018-05-24T13:11:25.422" v="109" actId="20577"/>
        <pc:sldMkLst>
          <pc:docMk/>
          <pc:sldMk cId="2174080455" sldId="259"/>
        </pc:sldMkLst>
        <pc:spChg chg="mod">
          <ac:chgData name="Gauthier Anne-Marie" userId="S::gauthieram@csrs.qc.ca::adae6933-e68b-4b45-9cbb-074e323b2092" providerId="AD" clId="Web-{DDC5F824-0F20-48B5-A8FA-1231595C7CB4}" dt="2018-05-24T13:11:25.422" v="109" actId="20577"/>
          <ac:spMkLst>
            <pc:docMk/>
            <pc:sldMk cId="2174080455" sldId="259"/>
            <ac:spMk id="3" creationId="{00000000-0000-0000-0000-000000000000}"/>
          </ac:spMkLst>
        </pc:spChg>
        <pc:picChg chg="mod">
          <ac:chgData name="Gauthier Anne-Marie" userId="S::gauthieram@csrs.qc.ca::adae6933-e68b-4b45-9cbb-074e323b2092" providerId="AD" clId="Web-{DDC5F824-0F20-48B5-A8FA-1231595C7CB4}" dt="2018-05-24T13:11:01.437" v="96" actId="14100"/>
          <ac:picMkLst>
            <pc:docMk/>
            <pc:sldMk cId="2174080455" sldId="259"/>
            <ac:picMk id="4" creationId="{00000000-0000-0000-0000-000000000000}"/>
          </ac:picMkLst>
        </pc:picChg>
      </pc:sldChg>
      <pc:sldChg chg="modSp">
        <pc:chgData name="Gauthier Anne-Marie" userId="S::gauthieram@csrs.qc.ca::adae6933-e68b-4b45-9cbb-074e323b2092" providerId="AD" clId="Web-{DDC5F824-0F20-48B5-A8FA-1231595C7CB4}" dt="2018-05-24T13:21:10.016" v="352" actId="20577"/>
        <pc:sldMkLst>
          <pc:docMk/>
          <pc:sldMk cId="1192148608" sldId="260"/>
        </pc:sldMkLst>
        <pc:spChg chg="mod">
          <ac:chgData name="Gauthier Anne-Marie" userId="S::gauthieram@csrs.qc.ca::adae6933-e68b-4b45-9cbb-074e323b2092" providerId="AD" clId="Web-{DDC5F824-0F20-48B5-A8FA-1231595C7CB4}" dt="2018-05-24T13:20:40.015" v="335" actId="20577"/>
          <ac:spMkLst>
            <pc:docMk/>
            <pc:sldMk cId="1192148608" sldId="260"/>
            <ac:spMk id="2" creationId="{00000000-0000-0000-0000-000000000000}"/>
          </ac:spMkLst>
        </pc:spChg>
        <pc:spChg chg="mod">
          <ac:chgData name="Gauthier Anne-Marie" userId="S::gauthieram@csrs.qc.ca::adae6933-e68b-4b45-9cbb-074e323b2092" providerId="AD" clId="Web-{DDC5F824-0F20-48B5-A8FA-1231595C7CB4}" dt="2018-05-24T13:21:10.016" v="352" actId="20577"/>
          <ac:spMkLst>
            <pc:docMk/>
            <pc:sldMk cId="1192148608" sldId="260"/>
            <ac:spMk id="3" creationId="{00000000-0000-0000-0000-000000000000}"/>
          </ac:spMkLst>
        </pc:spChg>
      </pc:sldChg>
      <pc:sldChg chg="modSp">
        <pc:chgData name="Gauthier Anne-Marie" userId="S::gauthieram@csrs.qc.ca::adae6933-e68b-4b45-9cbb-074e323b2092" providerId="AD" clId="Web-{DDC5F824-0F20-48B5-A8FA-1231595C7CB4}" dt="2018-05-24T13:22:27.861" v="366" actId="20577"/>
        <pc:sldMkLst>
          <pc:docMk/>
          <pc:sldMk cId="3282608914" sldId="262"/>
        </pc:sldMkLst>
        <pc:spChg chg="mod">
          <ac:chgData name="Gauthier Anne-Marie" userId="S::gauthieram@csrs.qc.ca::adae6933-e68b-4b45-9cbb-074e323b2092" providerId="AD" clId="Web-{DDC5F824-0F20-48B5-A8FA-1231595C7CB4}" dt="2018-05-24T13:22:27.861" v="366" actId="20577"/>
          <ac:spMkLst>
            <pc:docMk/>
            <pc:sldMk cId="3282608914" sldId="262"/>
            <ac:spMk id="2" creationId="{00000000-0000-0000-0000-000000000000}"/>
          </ac:spMkLst>
        </pc:spChg>
      </pc:sldChg>
      <pc:sldChg chg="new">
        <pc:chgData name="Gauthier Anne-Marie" userId="S::gauthieram@csrs.qc.ca::adae6933-e68b-4b45-9cbb-074e323b2092" providerId="AD" clId="Web-{DDC5F824-0F20-48B5-A8FA-1231595C7CB4}" dt="2018-05-24T13:36:31.305" v="374"/>
        <pc:sldMkLst>
          <pc:docMk/>
          <pc:sldMk cId="3093787117" sldId="265"/>
        </pc:sldMkLst>
      </pc:sldChg>
      <pc:sldChg chg="new">
        <pc:chgData name="Gauthier Anne-Marie" userId="S::gauthieram@csrs.qc.ca::adae6933-e68b-4b45-9cbb-074e323b2092" providerId="AD" clId="Web-{DDC5F824-0F20-48B5-A8FA-1231595C7CB4}" dt="2018-05-24T13:38:04.057" v="375"/>
        <pc:sldMkLst>
          <pc:docMk/>
          <pc:sldMk cId="1127210825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185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186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342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9304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528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134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691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657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205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77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638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086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0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271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70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35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FCDA4-F1DE-4918-9635-D21FB916210C}" type="datetimeFigureOut">
              <a:rPr lang="fr-CA" smtClean="0"/>
              <a:t>2020-09-01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3C5A9A-D0D7-4CE0-B0A2-A241325FAC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5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im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-sa/4.0/deed.f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fr.wikipedia.org/wiki/%C3%89nergie_solaire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fr.wikipedia.org/wiki/Av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fr.wikipedia.org/wiki/Jacques-Yves_Cousteau" TargetMode="External"/><Relationship Id="rId4" Type="http://schemas.openxmlformats.org/officeDocument/2006/relationships/hyperlink" Target="https://fr.wikipedia.org/wiki/Carburan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ipKBVpS-X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fr.wikipedia.org/wiki/%C3%89nergie_solaire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fr.wikipedia.org/wiki/Av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fr.wikipedia.org/wiki/Jacques-Yves_Cousteau" TargetMode="External"/><Relationship Id="rId4" Type="http://schemas.openxmlformats.org/officeDocument/2006/relationships/hyperlink" Target="https://fr.wikipedia.org/wiki/Carburan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BU92GFZs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R_-lVhiqS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83" y="0"/>
            <a:ext cx="2911476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6895" y="-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98133" y="6466"/>
            <a:ext cx="6928342" cy="66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Situation-problème</a:t>
            </a:r>
            <a:endParaRPr kumimoji="0" lang="fr-CA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Mathématique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rgbClr val="2EA9A6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Le tour du monde du millionnaire</a:t>
            </a:r>
            <a:endParaRPr kumimoji="0" lang="fr-CA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Atelier « clé en main 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des stratégies de lecture en mathématique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de l’enseignant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Anne-Marie </a:t>
            </a:r>
            <a:r>
              <a:rPr kumimoji="0" lang="fr-CA" altLang="fr-FR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Gauthier</a:t>
            </a:r>
            <a:endParaRPr kumimoji="0" lang="fr-CA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de la Région-de-Sherbrooke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Sous-comité de la formation générale des adultes de la Montérégie</a:t>
            </a:r>
            <a:endParaRPr kumimoji="0" lang="fr-CA" altLang="fr-F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Novembre 2018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A" altLang="fr-FR" sz="16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A" altLang="fr-FR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5992342"/>
            <a:ext cx="804672" cy="2834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98133" y="6275806"/>
            <a:ext cx="594194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200" dirty="0" err="1" smtClean="0"/>
              <a:t>Cette</a:t>
            </a:r>
            <a:r>
              <a:rPr lang="en-US" sz="1200" dirty="0" smtClean="0"/>
              <a:t> presentation </a:t>
            </a:r>
            <a:r>
              <a:rPr lang="en-US" sz="1200" dirty="0" err="1" smtClean="0"/>
              <a:t>est</a:t>
            </a:r>
            <a:r>
              <a:rPr lang="en-US" sz="1200" dirty="0" smtClean="0"/>
              <a:t> </a:t>
            </a:r>
            <a:r>
              <a:rPr lang="en-US" sz="1200" dirty="0" err="1" smtClean="0"/>
              <a:t>mise</a:t>
            </a:r>
            <a:r>
              <a:rPr lang="en-US" sz="1200" dirty="0" smtClean="0"/>
              <a:t> à disposition sous </a:t>
            </a:r>
            <a:r>
              <a:rPr lang="en-US" sz="1200" dirty="0" err="1" smtClean="0"/>
              <a:t>une</a:t>
            </a:r>
            <a:r>
              <a:rPr lang="en-US" sz="1200" dirty="0" smtClean="0"/>
              <a:t> </a:t>
            </a:r>
            <a:r>
              <a:rPr lang="en-US" sz="1200" dirty="0" err="1" smtClean="0"/>
              <a:t>licence</a:t>
            </a:r>
            <a:r>
              <a:rPr lang="en-US" sz="1200" dirty="0" smtClean="0"/>
              <a:t>  </a:t>
            </a:r>
            <a:r>
              <a:rPr lang="en-US" sz="1200" u="sng" dirty="0" smtClean="0">
                <a:hlinkClick r:id="rId4"/>
              </a:rPr>
              <a:t>Creative Commons 4.0 Attribution – Pas </a:t>
            </a:r>
            <a:r>
              <a:rPr lang="en-US" sz="1200" u="sng" dirty="0" err="1" smtClean="0">
                <a:hlinkClick r:id="rId4"/>
              </a:rPr>
              <a:t>d’utilisation</a:t>
            </a:r>
            <a:r>
              <a:rPr lang="en-US" sz="1200" u="sng" dirty="0" smtClean="0">
                <a:hlinkClick r:id="rId4"/>
              </a:rPr>
              <a:t> </a:t>
            </a:r>
            <a:r>
              <a:rPr lang="en-US" sz="1200" u="sng" dirty="0" err="1" smtClean="0">
                <a:hlinkClick r:id="rId4"/>
              </a:rPr>
              <a:t>commerciale</a:t>
            </a:r>
            <a:r>
              <a:rPr lang="en-US" sz="1200" u="sng" dirty="0" smtClean="0">
                <a:hlinkClick r:id="rId4"/>
              </a:rPr>
              <a:t> – </a:t>
            </a:r>
            <a:r>
              <a:rPr lang="en-US" sz="1200" u="sng" dirty="0" err="1" smtClean="0">
                <a:hlinkClick r:id="rId4"/>
              </a:rPr>
              <a:t>Partage</a:t>
            </a:r>
            <a:r>
              <a:rPr lang="en-US" sz="1200" u="sng" dirty="0" smtClean="0">
                <a:hlinkClick r:id="rId4"/>
              </a:rPr>
              <a:t> à </a:t>
            </a:r>
            <a:r>
              <a:rPr lang="en-US" sz="1200" u="sng" dirty="0" err="1" smtClean="0">
                <a:hlinkClick r:id="rId4"/>
              </a:rPr>
              <a:t>l’identique</a:t>
            </a:r>
            <a:r>
              <a:rPr lang="en-US" sz="1200" u="sng" dirty="0" smtClean="0"/>
              <a:t>.</a:t>
            </a:r>
          </a:p>
          <a:p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38901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42" y="755898"/>
            <a:ext cx="7896225" cy="4413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170" y="179037"/>
            <a:ext cx="1896738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Carte du monde</a:t>
            </a:r>
            <a:endParaRPr lang="fr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38342" y="5355153"/>
            <a:ext cx="197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 : Montréal</a:t>
            </a:r>
          </a:p>
          <a:p>
            <a:r>
              <a:rPr lang="fr-CA" dirty="0" smtClean="0"/>
              <a:t>B : San Francisco</a:t>
            </a:r>
          </a:p>
          <a:p>
            <a:r>
              <a:rPr lang="fr-CA" dirty="0" smtClean="0"/>
              <a:t>C : Managua</a:t>
            </a:r>
          </a:p>
          <a:p>
            <a:r>
              <a:rPr lang="fr-CA" dirty="0" smtClean="0"/>
              <a:t>E : Porto </a:t>
            </a:r>
            <a:r>
              <a:rPr lang="fr-CA" dirty="0" err="1" smtClean="0"/>
              <a:t>Alegre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4645829" y="5339609"/>
            <a:ext cx="197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E : Accra</a:t>
            </a:r>
          </a:p>
          <a:p>
            <a:r>
              <a:rPr lang="fr-CA" dirty="0" smtClean="0"/>
              <a:t>F : Bucarest</a:t>
            </a:r>
          </a:p>
          <a:p>
            <a:r>
              <a:rPr lang="fr-CA" dirty="0" smtClean="0"/>
              <a:t>G : Singapour</a:t>
            </a:r>
          </a:p>
          <a:p>
            <a:r>
              <a:rPr lang="fr-CA" dirty="0"/>
              <a:t>H</a:t>
            </a:r>
            <a:r>
              <a:rPr lang="fr-CA" dirty="0" smtClean="0"/>
              <a:t> : Auckland</a:t>
            </a:r>
            <a:endParaRPr lang="fr-CA" dirty="0"/>
          </a:p>
        </p:txBody>
      </p:sp>
      <p:grpSp>
        <p:nvGrpSpPr>
          <p:cNvPr id="9" name="Groupe 8"/>
          <p:cNvGrpSpPr/>
          <p:nvPr/>
        </p:nvGrpSpPr>
        <p:grpSpPr>
          <a:xfrm>
            <a:off x="7244684" y="5486400"/>
            <a:ext cx="2589883" cy="384876"/>
            <a:chOff x="6076602" y="5470856"/>
            <a:chExt cx="2589883" cy="384876"/>
          </a:xfrm>
        </p:grpSpPr>
        <p:sp>
          <p:nvSpPr>
            <p:cNvPr id="7" name="Rectangle 6"/>
            <p:cNvSpPr/>
            <p:nvPr/>
          </p:nvSpPr>
          <p:spPr>
            <a:xfrm>
              <a:off x="6446134" y="5486400"/>
              <a:ext cx="2220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dirty="0">
                  <a:latin typeface="Calibri" panose="020F0502020204030204" pitchFamily="34" charset="0"/>
                  <a:ea typeface="Times New Roman" panose="02020603050405020304" pitchFamily="18" charset="0"/>
                </a:rPr>
                <a:t>Chaines de montagne</a:t>
              </a:r>
              <a:endParaRPr lang="fr-CA" dirty="0"/>
            </a:p>
          </p:txBody>
        </p:sp>
        <p:sp>
          <p:nvSpPr>
            <p:cNvPr id="8" name="Forme libre 7"/>
            <p:cNvSpPr/>
            <p:nvPr/>
          </p:nvSpPr>
          <p:spPr>
            <a:xfrm rot="8280000">
              <a:off x="6076602" y="5470856"/>
              <a:ext cx="298450" cy="327025"/>
            </a:xfrm>
            <a:custGeom>
              <a:avLst/>
              <a:gdLst>
                <a:gd name="connsiteX0" fmla="*/ 0 w 286603"/>
                <a:gd name="connsiteY0" fmla="*/ 0 h 382137"/>
                <a:gd name="connsiteX1" fmla="*/ 54591 w 286603"/>
                <a:gd name="connsiteY1" fmla="*/ 68239 h 382137"/>
                <a:gd name="connsiteX2" fmla="*/ 68239 w 286603"/>
                <a:gd name="connsiteY2" fmla="*/ 109182 h 382137"/>
                <a:gd name="connsiteX3" fmla="*/ 122830 w 286603"/>
                <a:gd name="connsiteY3" fmla="*/ 163773 h 382137"/>
                <a:gd name="connsiteX4" fmla="*/ 136477 w 286603"/>
                <a:gd name="connsiteY4" fmla="*/ 204716 h 382137"/>
                <a:gd name="connsiteX5" fmla="*/ 177421 w 286603"/>
                <a:gd name="connsiteY5" fmla="*/ 245660 h 382137"/>
                <a:gd name="connsiteX6" fmla="*/ 218364 w 286603"/>
                <a:gd name="connsiteY6" fmla="*/ 300251 h 382137"/>
                <a:gd name="connsiteX7" fmla="*/ 245660 w 286603"/>
                <a:gd name="connsiteY7" fmla="*/ 341194 h 382137"/>
                <a:gd name="connsiteX8" fmla="*/ 286603 w 286603"/>
                <a:gd name="connsiteY8" fmla="*/ 382137 h 382137"/>
                <a:gd name="connsiteX0" fmla="*/ 0 w 286603"/>
                <a:gd name="connsiteY0" fmla="*/ 15709 h 397846"/>
                <a:gd name="connsiteX1" fmla="*/ 49691 w 286603"/>
                <a:gd name="connsiteY1" fmla="*/ 6361 h 397846"/>
                <a:gd name="connsiteX2" fmla="*/ 68239 w 286603"/>
                <a:gd name="connsiteY2" fmla="*/ 124891 h 397846"/>
                <a:gd name="connsiteX3" fmla="*/ 122830 w 286603"/>
                <a:gd name="connsiteY3" fmla="*/ 179482 h 397846"/>
                <a:gd name="connsiteX4" fmla="*/ 136477 w 286603"/>
                <a:gd name="connsiteY4" fmla="*/ 220425 h 397846"/>
                <a:gd name="connsiteX5" fmla="*/ 177421 w 286603"/>
                <a:gd name="connsiteY5" fmla="*/ 261369 h 397846"/>
                <a:gd name="connsiteX6" fmla="*/ 218364 w 286603"/>
                <a:gd name="connsiteY6" fmla="*/ 315960 h 397846"/>
                <a:gd name="connsiteX7" fmla="*/ 245660 w 286603"/>
                <a:gd name="connsiteY7" fmla="*/ 356903 h 397846"/>
                <a:gd name="connsiteX8" fmla="*/ 286603 w 286603"/>
                <a:gd name="connsiteY8" fmla="*/ 397846 h 397846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122830 w 286603"/>
                <a:gd name="connsiteY3" fmla="*/ 177176 h 395540"/>
                <a:gd name="connsiteX4" fmla="*/ 136477 w 286603"/>
                <a:gd name="connsiteY4" fmla="*/ 218119 h 395540"/>
                <a:gd name="connsiteX5" fmla="*/ 177421 w 286603"/>
                <a:gd name="connsiteY5" fmla="*/ 259063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136477 w 286603"/>
                <a:gd name="connsiteY4" fmla="*/ 218119 h 395540"/>
                <a:gd name="connsiteX5" fmla="*/ 177421 w 286603"/>
                <a:gd name="connsiteY5" fmla="*/ 259063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77421 w 286603"/>
                <a:gd name="connsiteY5" fmla="*/ 259063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77421 w 286603"/>
                <a:gd name="connsiteY5" fmla="*/ 259063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16166 w 286603"/>
                <a:gd name="connsiteY5" fmla="*/ 192561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35768 w 286603"/>
                <a:gd name="connsiteY5" fmla="*/ 142685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35768 w 286603"/>
                <a:gd name="connsiteY5" fmla="*/ 142685 h 395540"/>
                <a:gd name="connsiteX6" fmla="*/ 142407 w 286603"/>
                <a:gd name="connsiteY6" fmla="*/ 25269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35768 w 286603"/>
                <a:gd name="connsiteY5" fmla="*/ 142685 h 395540"/>
                <a:gd name="connsiteX6" fmla="*/ 142407 w 286603"/>
                <a:gd name="connsiteY6" fmla="*/ 252694 h 395540"/>
                <a:gd name="connsiteX7" fmla="*/ 189305 w 286603"/>
                <a:gd name="connsiteY7" fmla="*/ 216051 h 395540"/>
                <a:gd name="connsiteX8" fmla="*/ 286603 w 286603"/>
                <a:gd name="connsiteY8" fmla="*/ 395540 h 395540"/>
                <a:gd name="connsiteX0" fmla="*/ 0 w 190610"/>
                <a:gd name="connsiteY0" fmla="*/ 13403 h 290246"/>
                <a:gd name="connsiteX1" fmla="*/ 49691 w 190610"/>
                <a:gd name="connsiteY1" fmla="*/ 4055 h 290246"/>
                <a:gd name="connsiteX2" fmla="*/ 38837 w 190610"/>
                <a:gd name="connsiteY2" fmla="*/ 122585 h 290246"/>
                <a:gd name="connsiteX3" fmla="*/ 95878 w 190610"/>
                <a:gd name="connsiteY3" fmla="*/ 66340 h 290246"/>
                <a:gd name="connsiteX4" fmla="*/ 89923 w 190610"/>
                <a:gd name="connsiteY4" fmla="*/ 157159 h 290246"/>
                <a:gd name="connsiteX5" fmla="*/ 135768 w 190610"/>
                <a:gd name="connsiteY5" fmla="*/ 142685 h 290246"/>
                <a:gd name="connsiteX6" fmla="*/ 142407 w 190610"/>
                <a:gd name="connsiteY6" fmla="*/ 252694 h 290246"/>
                <a:gd name="connsiteX7" fmla="*/ 189305 w 190610"/>
                <a:gd name="connsiteY7" fmla="*/ 216051 h 290246"/>
                <a:gd name="connsiteX8" fmla="*/ 176344 w 190610"/>
                <a:gd name="connsiteY8" fmla="*/ 290246 h 290246"/>
                <a:gd name="connsiteX0" fmla="*/ 0 w 185710"/>
                <a:gd name="connsiteY0" fmla="*/ 52412 h 287208"/>
                <a:gd name="connsiteX1" fmla="*/ 44791 w 185710"/>
                <a:gd name="connsiteY1" fmla="*/ 1017 h 287208"/>
                <a:gd name="connsiteX2" fmla="*/ 33937 w 185710"/>
                <a:gd name="connsiteY2" fmla="*/ 119547 h 287208"/>
                <a:gd name="connsiteX3" fmla="*/ 90978 w 185710"/>
                <a:gd name="connsiteY3" fmla="*/ 63302 h 287208"/>
                <a:gd name="connsiteX4" fmla="*/ 85023 w 185710"/>
                <a:gd name="connsiteY4" fmla="*/ 154121 h 287208"/>
                <a:gd name="connsiteX5" fmla="*/ 130868 w 185710"/>
                <a:gd name="connsiteY5" fmla="*/ 139647 h 287208"/>
                <a:gd name="connsiteX6" fmla="*/ 137507 w 185710"/>
                <a:gd name="connsiteY6" fmla="*/ 249656 h 287208"/>
                <a:gd name="connsiteX7" fmla="*/ 184405 w 185710"/>
                <a:gd name="connsiteY7" fmla="*/ 213013 h 287208"/>
                <a:gd name="connsiteX8" fmla="*/ 171444 w 185710"/>
                <a:gd name="connsiteY8" fmla="*/ 287208 h 287208"/>
                <a:gd name="connsiteX0" fmla="*/ 0 w 184597"/>
                <a:gd name="connsiteY0" fmla="*/ 52412 h 314939"/>
                <a:gd name="connsiteX1" fmla="*/ 44791 w 184597"/>
                <a:gd name="connsiteY1" fmla="*/ 1017 h 314939"/>
                <a:gd name="connsiteX2" fmla="*/ 33937 w 184597"/>
                <a:gd name="connsiteY2" fmla="*/ 119547 h 314939"/>
                <a:gd name="connsiteX3" fmla="*/ 90978 w 184597"/>
                <a:gd name="connsiteY3" fmla="*/ 63302 h 314939"/>
                <a:gd name="connsiteX4" fmla="*/ 85023 w 184597"/>
                <a:gd name="connsiteY4" fmla="*/ 154121 h 314939"/>
                <a:gd name="connsiteX5" fmla="*/ 130868 w 184597"/>
                <a:gd name="connsiteY5" fmla="*/ 139647 h 314939"/>
                <a:gd name="connsiteX6" fmla="*/ 137507 w 184597"/>
                <a:gd name="connsiteY6" fmla="*/ 249656 h 314939"/>
                <a:gd name="connsiteX7" fmla="*/ 184405 w 184597"/>
                <a:gd name="connsiteY7" fmla="*/ 213013 h 314939"/>
                <a:gd name="connsiteX8" fmla="*/ 154293 w 184597"/>
                <a:gd name="connsiteY8" fmla="*/ 314939 h 314939"/>
                <a:gd name="connsiteX0" fmla="*/ 0 w 184597"/>
                <a:gd name="connsiteY0" fmla="*/ 52412 h 314939"/>
                <a:gd name="connsiteX1" fmla="*/ 44791 w 184597"/>
                <a:gd name="connsiteY1" fmla="*/ 1017 h 314939"/>
                <a:gd name="connsiteX2" fmla="*/ 33937 w 184597"/>
                <a:gd name="connsiteY2" fmla="*/ 119547 h 314939"/>
                <a:gd name="connsiteX3" fmla="*/ 90978 w 184597"/>
                <a:gd name="connsiteY3" fmla="*/ 63302 h 314939"/>
                <a:gd name="connsiteX4" fmla="*/ 85023 w 184597"/>
                <a:gd name="connsiteY4" fmla="*/ 193821 h 314939"/>
                <a:gd name="connsiteX5" fmla="*/ 130868 w 184597"/>
                <a:gd name="connsiteY5" fmla="*/ 139647 h 314939"/>
                <a:gd name="connsiteX6" fmla="*/ 137507 w 184597"/>
                <a:gd name="connsiteY6" fmla="*/ 249656 h 314939"/>
                <a:gd name="connsiteX7" fmla="*/ 184405 w 184597"/>
                <a:gd name="connsiteY7" fmla="*/ 213013 h 314939"/>
                <a:gd name="connsiteX8" fmla="*/ 154293 w 184597"/>
                <a:gd name="connsiteY8" fmla="*/ 314939 h 31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597" h="314939">
                  <a:moveTo>
                    <a:pt x="0" y="52412"/>
                  </a:moveTo>
                  <a:cubicBezTo>
                    <a:pt x="18197" y="75158"/>
                    <a:pt x="39135" y="-10172"/>
                    <a:pt x="44791" y="1017"/>
                  </a:cubicBezTo>
                  <a:cubicBezTo>
                    <a:pt x="50447" y="12206"/>
                    <a:pt x="26239" y="109166"/>
                    <a:pt x="33937" y="119547"/>
                  </a:cubicBezTo>
                  <a:cubicBezTo>
                    <a:pt x="41635" y="129928"/>
                    <a:pt x="72781" y="45105"/>
                    <a:pt x="90978" y="63302"/>
                  </a:cubicBezTo>
                  <a:cubicBezTo>
                    <a:pt x="95527" y="76950"/>
                    <a:pt x="78375" y="181097"/>
                    <a:pt x="85023" y="193821"/>
                  </a:cubicBezTo>
                  <a:cubicBezTo>
                    <a:pt x="91671" y="206545"/>
                    <a:pt x="122121" y="130341"/>
                    <a:pt x="130868" y="139647"/>
                  </a:cubicBezTo>
                  <a:cubicBezTo>
                    <a:pt x="139615" y="148953"/>
                    <a:pt x="128584" y="237428"/>
                    <a:pt x="137507" y="249656"/>
                  </a:cubicBezTo>
                  <a:cubicBezTo>
                    <a:pt x="146430" y="261884"/>
                    <a:pt x="181607" y="202133"/>
                    <a:pt x="184405" y="213013"/>
                  </a:cubicBezTo>
                  <a:cubicBezTo>
                    <a:pt x="187203" y="223893"/>
                    <a:pt x="158613" y="290207"/>
                    <a:pt x="154293" y="314939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41080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12" y="2292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fr-CA" b="1" dirty="0">
                <a:latin typeface="Calibri" panose="020F0502020204030204" pitchFamily="34" charset="0"/>
                <a:ea typeface="Times New Roman" panose="02020603050405020304" pitchFamily="18" charset="0"/>
              </a:rPr>
              <a:t>Moyens de transport</a:t>
            </a:r>
            <a:endParaRPr lang="fr-C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3809"/>
              </p:ext>
            </p:extLst>
          </p:nvPr>
        </p:nvGraphicFramePr>
        <p:xfrm>
          <a:off x="862012" y="638751"/>
          <a:ext cx="10479277" cy="63735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88250">
                  <a:extLst>
                    <a:ext uri="{9D8B030D-6E8A-4147-A177-3AD203B41FA5}">
                      <a16:colId xmlns:a16="http://schemas.microsoft.com/office/drawing/2014/main" val="550120683"/>
                    </a:ext>
                  </a:extLst>
                </a:gridCol>
                <a:gridCol w="3075600">
                  <a:extLst>
                    <a:ext uri="{9D8B030D-6E8A-4147-A177-3AD203B41FA5}">
                      <a16:colId xmlns:a16="http://schemas.microsoft.com/office/drawing/2014/main" val="3551826622"/>
                    </a:ext>
                  </a:extLst>
                </a:gridCol>
                <a:gridCol w="2780639">
                  <a:extLst>
                    <a:ext uri="{9D8B030D-6E8A-4147-A177-3AD203B41FA5}">
                      <a16:colId xmlns:a16="http://schemas.microsoft.com/office/drawing/2014/main" val="1466869675"/>
                    </a:ext>
                  </a:extLst>
                </a:gridCol>
                <a:gridCol w="2434788">
                  <a:extLst>
                    <a:ext uri="{9D8B030D-6E8A-4147-A177-3AD203B41FA5}">
                      <a16:colId xmlns:a16="http://schemas.microsoft.com/office/drawing/2014/main" val="55422846"/>
                    </a:ext>
                  </a:extLst>
                </a:gridCol>
              </a:tblGrid>
              <a:tr h="344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Moyens de transport</a:t>
                      </a:r>
                      <a:endParaRPr lang="fr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Description</a:t>
                      </a:r>
                      <a:endParaRPr lang="fr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effectLst/>
                        </a:rPr>
                        <a:t>Vitesse </a:t>
                      </a:r>
                      <a:endParaRPr lang="fr-C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Prix</a:t>
                      </a:r>
                      <a:endParaRPr lang="fr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 anchor="ctr"/>
                </a:tc>
                <a:extLst>
                  <a:ext uri="{0D108BD9-81ED-4DB2-BD59-A6C34878D82A}">
                    <a16:rowId xmlns:a16="http://schemas.microsoft.com/office/drawing/2014/main" val="244600120"/>
                  </a:ext>
                </a:extLst>
              </a:tr>
              <a:tr h="1691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</a:rPr>
                        <a:t>Le </a:t>
                      </a:r>
                      <a:r>
                        <a:rPr lang="fr-CA" sz="1400" dirty="0">
                          <a:effectLst/>
                        </a:rPr>
                        <a:t>Solar impulse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C</a:t>
                      </a:r>
                      <a:r>
                        <a:rPr lang="fr-CA" sz="1400" dirty="0" smtClean="0">
                          <a:effectLst/>
                        </a:rPr>
                        <a:t>’est </a:t>
                      </a:r>
                      <a:r>
                        <a:rPr lang="fr-CA" sz="1400" dirty="0">
                          <a:effectLst/>
                        </a:rPr>
                        <a:t>un </a:t>
                      </a:r>
                      <a:r>
                        <a:rPr lang="fr-CA" sz="1400" u="sng" dirty="0">
                          <a:effectLst/>
                          <a:hlinkClick r:id="rId2"/>
                        </a:rPr>
                        <a:t>avion</a:t>
                      </a:r>
                      <a:r>
                        <a:rPr lang="fr-CA" sz="1400" dirty="0">
                          <a:effectLst/>
                        </a:rPr>
                        <a:t> à moteurs électriques alimentés uniquement par l'</a:t>
                      </a:r>
                      <a:r>
                        <a:rPr lang="fr-CA" sz="1400" u="sng" dirty="0">
                          <a:effectLst/>
                          <a:hlinkClick r:id="rId3"/>
                        </a:rPr>
                        <a:t>énergie solaire</a:t>
                      </a:r>
                      <a:r>
                        <a:rPr lang="fr-CA" sz="1400" dirty="0">
                          <a:effectLst/>
                        </a:rPr>
                        <a:t>, sans </a:t>
                      </a:r>
                      <a:r>
                        <a:rPr lang="fr-CA" sz="1400" u="sng" dirty="0">
                          <a:effectLst/>
                          <a:hlinkClick r:id="rId4"/>
                        </a:rPr>
                        <a:t>carburant</a:t>
                      </a:r>
                      <a:r>
                        <a:rPr lang="fr-CA" sz="1400" dirty="0">
                          <a:effectLst/>
                        </a:rPr>
                        <a:t> ni émission polluante pendant le vol.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Vitesse </a:t>
                      </a:r>
                      <a:r>
                        <a:rPr lang="fr-CA" sz="1400" dirty="0">
                          <a:effectLst/>
                        </a:rPr>
                        <a:t>moyenne </a:t>
                      </a:r>
                      <a:r>
                        <a:rPr lang="fr-CA" sz="1400" dirty="0" smtClean="0">
                          <a:effectLst/>
                        </a:rPr>
                        <a:t>: 70 </a:t>
                      </a:r>
                      <a:r>
                        <a:rPr lang="fr-CA" sz="1400" dirty="0">
                          <a:effectLst/>
                        </a:rPr>
                        <a:t>km/h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Altitude maximale 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12 000 m. Essentiel pour survoler des chaînes de montagnes.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600" dirty="0" smtClean="0">
                          <a:effectLst/>
                        </a:rPr>
                        <a:t>A</a:t>
                      </a:r>
                      <a:r>
                        <a:rPr lang="fr-CA" sz="1400" dirty="0" smtClean="0">
                          <a:effectLst/>
                        </a:rPr>
                        <a:t>ucun </a:t>
                      </a:r>
                      <a:r>
                        <a:rPr lang="fr-CA" sz="1400" dirty="0">
                          <a:effectLst/>
                        </a:rPr>
                        <a:t>frais de carburant.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L’équipe demande un don de départ de 200 000$CA et un taux de 1 000 $ CA du kilomètre afin de financer la recherche. 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935916103"/>
                  </a:ext>
                </a:extLst>
              </a:tr>
              <a:tr h="212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L’</a:t>
                      </a:r>
                      <a:r>
                        <a:rPr lang="fr-CA" sz="1400" dirty="0" err="1" smtClean="0">
                          <a:effectLst/>
                        </a:rPr>
                        <a:t>Alcyone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C’est </a:t>
                      </a:r>
                      <a:r>
                        <a:rPr lang="fr-CA" sz="1400" dirty="0">
                          <a:effectLst/>
                        </a:rPr>
                        <a:t>un bateau expérimental conçu pour le </a:t>
                      </a:r>
                      <a:r>
                        <a:rPr lang="fr-CA" sz="1400" u="sng" dirty="0">
                          <a:effectLst/>
                          <a:hlinkClick r:id="rId5"/>
                        </a:rPr>
                        <a:t>commandant Cousteau</a:t>
                      </a:r>
                      <a:r>
                        <a:rPr lang="fr-CA" sz="1400" dirty="0">
                          <a:effectLst/>
                        </a:rPr>
                        <a:t>. 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La propulsion se fait par </a:t>
                      </a:r>
                      <a:r>
                        <a:rPr lang="fr-CA" sz="1400" dirty="0" err="1">
                          <a:effectLst/>
                        </a:rPr>
                        <a:t>turbovoiles</a:t>
                      </a:r>
                      <a:r>
                        <a:rPr lang="fr-CA" sz="1400" dirty="0">
                          <a:effectLst/>
                        </a:rPr>
                        <a:t> et moteur électrique. Les </a:t>
                      </a:r>
                      <a:r>
                        <a:rPr lang="fr-CA" sz="1400" dirty="0" err="1">
                          <a:effectLst/>
                        </a:rPr>
                        <a:t>turbovoiles</a:t>
                      </a:r>
                      <a:r>
                        <a:rPr lang="fr-CA" sz="1400" dirty="0">
                          <a:effectLst/>
                        </a:rPr>
                        <a:t> sont les grandes colonnes que l’on peut voir sur la photo.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Vitesse:</a:t>
                      </a:r>
                      <a:r>
                        <a:rPr lang="fr-CA" sz="1400" baseline="0" dirty="0" smtClean="0">
                          <a:effectLst/>
                        </a:rPr>
                        <a:t> </a:t>
                      </a:r>
                      <a:r>
                        <a:rPr lang="fr-CA" sz="1400" dirty="0" smtClean="0">
                          <a:effectLst/>
                        </a:rPr>
                        <a:t>10 </a:t>
                      </a:r>
                      <a:r>
                        <a:rPr lang="fr-CA" sz="1400" dirty="0">
                          <a:effectLst/>
                        </a:rPr>
                        <a:t>à 12 nœuds (par vents de 30 nœuds).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Dans l’Atlantique, on considère que les vents sont de 30 nœuds. 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Mais dans chaque voyage, on constate 15% du temps, le vent n’est pas propice à la navigation.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10</a:t>
                      </a:r>
                      <a:r>
                        <a:rPr lang="fr-CA" sz="1400" dirty="0">
                          <a:effectLst/>
                        </a:rPr>
                        <a:t> 000$ par jour, auquel on ajoute 50$ du km.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La fondation Cousteau a besoin de cet argent pour sa recherche sur les océans.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184359776"/>
                  </a:ext>
                </a:extLst>
              </a:tr>
              <a:tr h="1635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Bicyclette </a:t>
                      </a:r>
                      <a:r>
                        <a:rPr lang="fr-CA" sz="1400" dirty="0">
                          <a:effectLst/>
                        </a:rPr>
                        <a:t>à moteur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La </a:t>
                      </a:r>
                      <a:r>
                        <a:rPr lang="fr-CA" sz="1400" dirty="0">
                          <a:effectLst/>
                        </a:rPr>
                        <a:t>bicyclette est fournie gracieusement par la compagnie </a:t>
                      </a:r>
                      <a:r>
                        <a:rPr lang="fr-CA" sz="1400" dirty="0" err="1">
                          <a:effectLst/>
                        </a:rPr>
                        <a:t>Ôvélo</a:t>
                      </a:r>
                      <a:r>
                        <a:rPr lang="fr-CA" sz="1400" dirty="0">
                          <a:effectLst/>
                        </a:rPr>
                        <a:t>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Elle est disponible sur tous les </a:t>
                      </a:r>
                      <a:r>
                        <a:rPr lang="fr-CA" sz="1400" dirty="0" err="1" smtClean="0">
                          <a:effectLst/>
                        </a:rPr>
                        <a:t>ontinents</a:t>
                      </a:r>
                      <a:r>
                        <a:rPr lang="fr-CA" sz="1400" dirty="0">
                          <a:effectLst/>
                        </a:rPr>
                        <a:t>. Munie d’un moteur électrique, elle </a:t>
                      </a:r>
                      <a:r>
                        <a:rPr lang="fr-CA" sz="1400" dirty="0" smtClean="0">
                          <a:effectLst/>
                        </a:rPr>
                        <a:t>facilite </a:t>
                      </a:r>
                      <a:r>
                        <a:rPr lang="fr-CA" sz="1400" dirty="0">
                          <a:effectLst/>
                        </a:rPr>
                        <a:t>l’ascension des côtes, mais n’est pas adéquate pour la traversée de grandes chaînes de montagnes.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Vitesse</a:t>
                      </a:r>
                      <a:r>
                        <a:rPr lang="fr-CA" sz="1400" dirty="0">
                          <a:effectLst/>
                        </a:rPr>
                        <a:t> régulière de 40 km/h grâce au moteur électrique (rechargé automatiquement par génératrice)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Elle </a:t>
                      </a:r>
                      <a:r>
                        <a:rPr lang="fr-CA" sz="1400" dirty="0">
                          <a:effectLst/>
                        </a:rPr>
                        <a:t>est fournie gratuitement par la compagnie </a:t>
                      </a:r>
                      <a:r>
                        <a:rPr lang="fr-CA" sz="1400" dirty="0" err="1">
                          <a:effectLst/>
                        </a:rPr>
                        <a:t>Ôvélo</a:t>
                      </a:r>
                      <a:r>
                        <a:rPr lang="fr-CA" sz="1400" dirty="0">
                          <a:effectLst/>
                        </a:rPr>
                        <a:t> en échange de publicité.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Aucun frais en électricité.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3729881439"/>
                  </a:ext>
                </a:extLst>
              </a:tr>
            </a:tbl>
          </a:graphicData>
        </a:graphic>
      </p:graphicFrame>
      <p:pic>
        <p:nvPicPr>
          <p:cNvPr id="3078" name="Imag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9" t="32153" r="30298" b="29967"/>
          <a:stretch>
            <a:fillRect/>
          </a:stretch>
        </p:blipFill>
        <p:spPr bwMode="auto">
          <a:xfrm>
            <a:off x="1286538" y="1285082"/>
            <a:ext cx="1242111" cy="128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 10" descr="https://upload.wikimedia.org/wikipedia/commons/a/a8/Alcyone_Turkmenbashy_19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6158" r="18964" b="28300"/>
          <a:stretch>
            <a:fillRect/>
          </a:stretch>
        </p:blipFill>
        <p:spPr bwMode="auto">
          <a:xfrm>
            <a:off x="1078918" y="3386474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18" y="5303783"/>
            <a:ext cx="17240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10425"/>
              </p:ext>
            </p:extLst>
          </p:nvPr>
        </p:nvGraphicFramePr>
        <p:xfrm>
          <a:off x="862012" y="734285"/>
          <a:ext cx="10479277" cy="50551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88250">
                  <a:extLst>
                    <a:ext uri="{9D8B030D-6E8A-4147-A177-3AD203B41FA5}">
                      <a16:colId xmlns:a16="http://schemas.microsoft.com/office/drawing/2014/main" val="550120683"/>
                    </a:ext>
                  </a:extLst>
                </a:gridCol>
                <a:gridCol w="3075600">
                  <a:extLst>
                    <a:ext uri="{9D8B030D-6E8A-4147-A177-3AD203B41FA5}">
                      <a16:colId xmlns:a16="http://schemas.microsoft.com/office/drawing/2014/main" val="3551826622"/>
                    </a:ext>
                  </a:extLst>
                </a:gridCol>
                <a:gridCol w="2780639">
                  <a:extLst>
                    <a:ext uri="{9D8B030D-6E8A-4147-A177-3AD203B41FA5}">
                      <a16:colId xmlns:a16="http://schemas.microsoft.com/office/drawing/2014/main" val="1466869675"/>
                    </a:ext>
                  </a:extLst>
                </a:gridCol>
                <a:gridCol w="2434788">
                  <a:extLst>
                    <a:ext uri="{9D8B030D-6E8A-4147-A177-3AD203B41FA5}">
                      <a16:colId xmlns:a16="http://schemas.microsoft.com/office/drawing/2014/main" val="55422846"/>
                    </a:ext>
                  </a:extLst>
                </a:gridCol>
              </a:tblGrid>
              <a:tr h="1691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L’autobus</a:t>
                      </a:r>
                      <a:r>
                        <a:rPr lang="fr-CA" sz="1600" baseline="0" dirty="0" smtClean="0">
                          <a:effectLst/>
                        </a:rPr>
                        <a:t> électrique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est semblable à ceux que l’on trouve dans la banlieue de Montréal. 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 autobus doivent être branchés au réseau électrique, l’énergie n’est donc pas gratuite. 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Plusieurs journalistes pourront monter à bord : ce sera excellent pour mousser les communications.</a:t>
                      </a:r>
                      <a:endParaRPr lang="fr-CA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r>
                        <a:rPr lang="fr-CA" sz="1600" dirty="0">
                          <a:effectLst/>
                        </a:rPr>
                        <a:t> </a:t>
                      </a:r>
                      <a:r>
                        <a:rPr lang="fr-C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Vitesse</a:t>
                      </a: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km/h environ.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consommation d’électricité coûtera environ 0,21¢/minute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935916103"/>
                  </a:ext>
                </a:extLst>
              </a:tr>
              <a:tr h="212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600" dirty="0" smtClean="0">
                          <a:effectLst/>
                        </a:rPr>
                        <a:t>L’</a:t>
                      </a:r>
                      <a:r>
                        <a:rPr lang="fr-CA" sz="1600" dirty="0" err="1" smtClean="0">
                          <a:effectLst/>
                        </a:rPr>
                        <a:t>Energy</a:t>
                      </a:r>
                      <a:r>
                        <a:rPr lang="fr-CA" sz="1600" baseline="0" dirty="0" smtClean="0">
                          <a:effectLst/>
                        </a:rPr>
                        <a:t> Observer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r>
                        <a:rPr lang="fr-CA" sz="1600" dirty="0">
                          <a:effectLst/>
                        </a:rPr>
                        <a:t> </a:t>
                      </a: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un bateau français propulsé aux énergies renouvelables.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s’offre seulement pour traverser l’Océan Pacifique, car il a d’autres engagements cette année.</a:t>
                      </a: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r>
                        <a:rPr lang="fr-C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Vitesse moyenne :</a:t>
                      </a: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 à 8 nœuds peu importe le vent.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300 000$ CA pour traverser l’océan Pacifique.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(c’est le seul lieu géographique où il sera disponible cette année-là)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184359776"/>
                  </a:ext>
                </a:extLst>
              </a:tr>
            </a:tbl>
          </a:graphicData>
        </a:graphic>
      </p:graphicFrame>
      <p:pic>
        <p:nvPicPr>
          <p:cNvPr id="7" name="Image 6" descr="https://upload.wikimedia.org/wikipedia/commons/thumb/a/a9/Societe_de_transport_de_Montreal_bus_36-901_-_01.jpg/1024px-Societe_de_transport_de_Montreal_bus_36-901_-_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9421" r="-1699" b="10618"/>
          <a:stretch/>
        </p:blipFill>
        <p:spPr bwMode="auto">
          <a:xfrm>
            <a:off x="1059867" y="1559795"/>
            <a:ext cx="1762125" cy="803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https://upload.wikimedia.org/wikipedia/commons/d/d3/Energy_Oberserver_Courcelles-sur-Sei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67" y="3598013"/>
            <a:ext cx="1781175" cy="118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4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C36E4-F052-4305-ABD5-0CB17EE6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-10361"/>
            <a:ext cx="3010237" cy="65475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sz="1800" dirty="0" smtClean="0"/>
              <a:t>Une bande dessinée</a:t>
            </a:r>
            <a:r>
              <a:rPr lang="fr-FR" sz="2400" dirty="0" smtClean="0"/>
              <a:t> …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9599" y="1438496"/>
            <a:ext cx="2791326" cy="1323722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509981-7BFA-45E2-AD66-CB70D8E77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412518">
            <a:off x="9243522" y="542392"/>
            <a:ext cx="2376515" cy="318957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 le millionnaire à planifier son tour du 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départ se fait à Montréal le 10 janvier, et le retour au même endroit au printemps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5 moyens de transport devront être utilisés. </a:t>
            </a:r>
            <a:r>
              <a:rPr lang="fr-CA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coût doit être moins grand que la valeur en essence utilisée pour un voyage en navette spatiale.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dois choisir 7 villes sur les 11 proposée, pour visiter 7 continents. (Amérique du Nord, du Sud et Centrale, Europe, Afrique, Asie et 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Océanie)</a:t>
            </a:r>
            <a:endParaRPr lang="fr-C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simplifierons les calculs en considérant seulement les distances en ligne droite entre les 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villes.</a:t>
            </a:r>
            <a:endParaRPr lang="fr-C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FBD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Vérifie les températures moyennes des pays au moment où tu les visiteras. (l’information est disponible sur le site de 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Météomédia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vélo demande une température moyenne de 10 degrés Celsius 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N’oublie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qu’il est possible de dormir en autobus, en avion ou en bateau, mais pas en bicyclette! Considère qu’il pédalera 8 heures par jour.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fr-CA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don d’égale valeur doit être fait dans chacune de ces villes, dans la monnaie du pays. Il partagera également entre chaque ville l’argent économisé en coût de transport.**</a:t>
            </a: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99" y="2791872"/>
            <a:ext cx="2791326" cy="6276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31" y="3419490"/>
            <a:ext cx="2803594" cy="13004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69119">
            <a:off x="4679744" y="103756"/>
            <a:ext cx="1810054" cy="2321415"/>
          </a:xfrm>
          <a:prstGeom prst="rect">
            <a:avLst/>
          </a:prstGeom>
        </p:spPr>
      </p:pic>
      <p:pic>
        <p:nvPicPr>
          <p:cNvPr id="2054" name="Image 1" descr="Résultats de recherche d'images pour « carte du monde vierge 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186">
            <a:off x="6636457" y="2183397"/>
            <a:ext cx="2298900" cy="16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03943"/>
              </p:ext>
            </p:extLst>
          </p:nvPr>
        </p:nvGraphicFramePr>
        <p:xfrm>
          <a:off x="7647986" y="4755756"/>
          <a:ext cx="3853815" cy="1435104"/>
        </p:xfrm>
        <a:graphic>
          <a:graphicData uri="http://schemas.openxmlformats.org/drawingml/2006/table">
            <a:tbl>
              <a:tblPr firstRow="1" firstCol="1" bandRow="1"/>
              <a:tblGrid>
                <a:gridCol w="608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C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Conversion des devises</a:t>
                      </a: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26642">
            <a:off x="1044164" y="4189314"/>
            <a:ext cx="5101108" cy="914109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2549985" y="5258371"/>
          <a:ext cx="4262120" cy="1435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 </a:t>
                      </a:r>
                      <a:r>
                        <a:rPr lang="fr-CA" sz="1100" dirty="0" smtClean="0">
                          <a:effectLst/>
                        </a:rPr>
                        <a:t>Tableau des distances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86063" y="552257"/>
            <a:ext cx="30395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Je vais comprendre le contexte!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3358284" y="2545657"/>
            <a:ext cx="253866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Des moyens de transports: normal, je prépare voyage.</a:t>
            </a:r>
            <a:endParaRPr lang="fr-CA" dirty="0"/>
          </a:p>
        </p:txBody>
      </p:sp>
      <p:sp>
        <p:nvSpPr>
          <p:cNvPr id="10" name="Flèche droite 9"/>
          <p:cNvSpPr/>
          <p:nvPr/>
        </p:nvSpPr>
        <p:spPr>
          <a:xfrm flipH="1">
            <a:off x="2673113" y="3021178"/>
            <a:ext cx="59189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 droite 10"/>
          <p:cNvSpPr/>
          <p:nvPr/>
        </p:nvSpPr>
        <p:spPr>
          <a:xfrm>
            <a:off x="3594718" y="317015"/>
            <a:ext cx="544145" cy="3273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Flèche droite 15"/>
          <p:cNvSpPr/>
          <p:nvPr/>
        </p:nvSpPr>
        <p:spPr>
          <a:xfrm flipH="1">
            <a:off x="5417676" y="4392869"/>
            <a:ext cx="514244" cy="5622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6216941" y="4308787"/>
            <a:ext cx="92118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Des villes…</a:t>
            </a:r>
            <a:endParaRPr lang="fr-CA" dirty="0"/>
          </a:p>
        </p:txBody>
      </p:sp>
      <p:sp>
        <p:nvSpPr>
          <p:cNvPr id="19" name="Flèche droite 18"/>
          <p:cNvSpPr/>
          <p:nvPr/>
        </p:nvSpPr>
        <p:spPr>
          <a:xfrm rot="6378911" flipH="1">
            <a:off x="7528785" y="3338235"/>
            <a:ext cx="514244" cy="5622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7294130" y="3915569"/>
            <a:ext cx="24849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… et une carte pour les situer</a:t>
            </a:r>
            <a:endParaRPr lang="fr-CA" dirty="0"/>
          </a:p>
        </p:txBody>
      </p:sp>
      <p:sp>
        <p:nvSpPr>
          <p:cNvPr id="20" name="Flèche droite 19"/>
          <p:cNvSpPr/>
          <p:nvPr/>
        </p:nvSpPr>
        <p:spPr>
          <a:xfrm>
            <a:off x="9183393" y="480703"/>
            <a:ext cx="4768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/>
          <p:cNvSpPr txBox="1"/>
          <p:nvPr/>
        </p:nvSpPr>
        <p:spPr>
          <a:xfrm>
            <a:off x="7443872" y="317014"/>
            <a:ext cx="156254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On me dira ici ce que je dois faire</a:t>
            </a:r>
            <a:endParaRPr lang="fr-CA" dirty="0"/>
          </a:p>
        </p:txBody>
      </p:sp>
      <p:sp>
        <p:nvSpPr>
          <p:cNvPr id="22" name="Flèche droite 21"/>
          <p:cNvSpPr/>
          <p:nvPr/>
        </p:nvSpPr>
        <p:spPr>
          <a:xfrm>
            <a:off x="8173940" y="5236808"/>
            <a:ext cx="724799" cy="6167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Flèche droite 23"/>
          <p:cNvSpPr/>
          <p:nvPr/>
        </p:nvSpPr>
        <p:spPr>
          <a:xfrm flipH="1">
            <a:off x="5675010" y="5786927"/>
            <a:ext cx="820967" cy="6167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ZoneTexte 22"/>
          <p:cNvSpPr txBox="1"/>
          <p:nvPr/>
        </p:nvSpPr>
        <p:spPr>
          <a:xfrm>
            <a:off x="6216941" y="5143468"/>
            <a:ext cx="204765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Des distances et des devises, pour un voyage, bien sûr!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23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6" grpId="0" animBg="1"/>
      <p:bldP spid="6" grpId="1" animBg="1"/>
      <p:bldP spid="10" grpId="0" animBg="1"/>
      <p:bldP spid="11" grpId="0" animBg="1"/>
      <p:bldP spid="16" grpId="0" animBg="1"/>
      <p:bldP spid="17" grpId="0" animBg="1"/>
      <p:bldP spid="19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701667"/>
            <a:ext cx="10515600" cy="1256788"/>
          </a:xfrm>
        </p:spPr>
        <p:txBody>
          <a:bodyPr>
            <a:normAutofit/>
          </a:bodyPr>
          <a:lstStyle/>
          <a:p>
            <a:r>
              <a:rPr lang="fr-CA" b="1" dirty="0" smtClean="0"/>
              <a:t>Mon survol est terminé</a:t>
            </a:r>
            <a:r>
              <a:rPr lang="fr-CA" dirty="0"/>
              <a:t>!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10433" cy="1831975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J’ai saisi le</a:t>
            </a:r>
            <a:r>
              <a:rPr lang="fr-CA" b="1" dirty="0" smtClean="0"/>
              <a:t> contexte, c’est-à-dire ce dont on parle</a:t>
            </a:r>
            <a:r>
              <a:rPr lang="fr-CA" dirty="0" smtClean="0"/>
              <a:t>: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67734" y="3027025"/>
            <a:ext cx="5181600" cy="975517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J’ai une </a:t>
            </a:r>
            <a:r>
              <a:rPr lang="fr-CA" b="1" dirty="0" smtClean="0"/>
              <a:t>petite idée </a:t>
            </a:r>
            <a:r>
              <a:rPr lang="fr-CA" dirty="0" smtClean="0"/>
              <a:t>de la </a:t>
            </a:r>
            <a:r>
              <a:rPr lang="fr-CA" b="1" dirty="0" smtClean="0"/>
              <a:t>tâche</a:t>
            </a:r>
            <a:r>
              <a:rPr lang="fr-CA" dirty="0" smtClean="0"/>
              <a:t> à réaliser:</a:t>
            </a:r>
          </a:p>
        </p:txBody>
      </p:sp>
      <p:sp>
        <p:nvSpPr>
          <p:cNvPr id="8" name="Bulle ronde 7"/>
          <p:cNvSpPr/>
          <p:nvPr/>
        </p:nvSpPr>
        <p:spPr>
          <a:xfrm>
            <a:off x="477672" y="3082413"/>
            <a:ext cx="4792160" cy="1631876"/>
          </a:xfrm>
          <a:prstGeom prst="wedgeEllipseCallout">
            <a:avLst>
              <a:gd name="adj1" fmla="val 22944"/>
              <a:gd name="adj2" fmla="val -85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/>
              <a:t>Il s’agit d’un voyage à préparer.</a:t>
            </a:r>
          </a:p>
        </p:txBody>
      </p:sp>
      <p:sp>
        <p:nvSpPr>
          <p:cNvPr id="9" name="Bulle ronde 8"/>
          <p:cNvSpPr/>
          <p:nvPr/>
        </p:nvSpPr>
        <p:spPr>
          <a:xfrm>
            <a:off x="3875965" y="4558352"/>
            <a:ext cx="7724632" cy="1774209"/>
          </a:xfrm>
          <a:prstGeom prst="wedgeEllipseCallout">
            <a:avLst>
              <a:gd name="adj1" fmla="val 6819"/>
              <a:gd name="adj2" fmla="val -87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/>
              <a:t>Calculer des distances, et des coûts associés à </a:t>
            </a:r>
            <a:r>
              <a:rPr lang="fr-CA" sz="2800" b="1" dirty="0" smtClean="0"/>
              <a:t>différents moyens </a:t>
            </a:r>
            <a:r>
              <a:rPr lang="fr-CA" sz="2800" b="1" dirty="0"/>
              <a:t>de transport.</a:t>
            </a:r>
          </a:p>
        </p:txBody>
      </p:sp>
    </p:spTree>
    <p:extLst>
      <p:ext uri="{BB962C8B-B14F-4D97-AF65-F5344CB8AC3E}">
        <p14:creationId xmlns:p14="http://schemas.microsoft.com/office/powerpoint/2010/main" val="10403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La lecture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La lecture permettra de :</a:t>
            </a:r>
            <a:endParaRPr lang="fr-CA" dirty="0">
              <a:cs typeface="Calibri"/>
            </a:endParaRP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1) Surligner</a:t>
            </a:r>
            <a:r>
              <a:rPr lang="fr-CA" dirty="0">
                <a:cs typeface="Calibri"/>
              </a:rPr>
              <a:t> les informations importantes</a:t>
            </a:r>
          </a:p>
          <a:p>
            <a:pPr marL="0" indent="0">
              <a:buNone/>
            </a:pPr>
            <a:r>
              <a:rPr lang="fr-CA" dirty="0"/>
              <a:t>2) Identifier</a:t>
            </a:r>
            <a:r>
              <a:rPr lang="fr-CA" dirty="0">
                <a:cs typeface="Calibri"/>
              </a:rPr>
              <a:t> les mots à clarifier</a:t>
            </a:r>
          </a:p>
          <a:p>
            <a:pPr marL="0" indent="0">
              <a:buNone/>
            </a:pPr>
            <a:r>
              <a:rPr lang="fr-CA" dirty="0"/>
              <a:t>3) Annoter </a:t>
            </a:r>
            <a:r>
              <a:rPr lang="fr-CA" dirty="0">
                <a:cs typeface="Calibri"/>
              </a:rPr>
              <a:t>le texte avec les concepts </a:t>
            </a:r>
            <a:r>
              <a:rPr lang="fr-CA" dirty="0" smtClean="0">
                <a:cs typeface="Calibri"/>
              </a:rPr>
              <a:t>mathématiques </a:t>
            </a:r>
            <a:r>
              <a:rPr lang="fr-CA" dirty="0">
                <a:cs typeface="Calibri"/>
              </a:rPr>
              <a:t>mobilisés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115" y="444089"/>
            <a:ext cx="3855717" cy="25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 smtClean="0">
                <a:solidFill>
                  <a:srgbClr val="00B0F0"/>
                </a:solidFill>
              </a:rPr>
              <a:t>Deuxième étape : la lecture</a:t>
            </a:r>
            <a:endParaRPr lang="fr-CA" sz="4000" b="1" dirty="0">
              <a:solidFill>
                <a:srgbClr val="00B0F0"/>
              </a:solidFill>
            </a:endParaRPr>
          </a:p>
        </p:txBody>
      </p:sp>
      <p:pic>
        <p:nvPicPr>
          <p:cNvPr id="3" name="xipKBVpS-X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9964" y="1399749"/>
            <a:ext cx="9012072" cy="50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144254"/>
            <a:ext cx="10515600" cy="2852737"/>
          </a:xfrm>
        </p:spPr>
        <p:txBody>
          <a:bodyPr/>
          <a:lstStyle/>
          <a:p>
            <a:pPr algn="ctr"/>
            <a:r>
              <a:rPr lang="fr-CA" dirty="0" smtClean="0"/>
              <a:t>Exemple d’un déroulement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23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9" y="1360377"/>
            <a:ext cx="7459997" cy="5370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660" y="123934"/>
            <a:ext cx="112457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Situation-problème : Le tour du monde du millionnaire</a:t>
            </a:r>
            <a:endParaRPr lang="fr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millionnaire discute avec son agent de communication sur une plage de Bora-Bora.</a:t>
            </a:r>
            <a:endParaRPr lang="fr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0" y="3002778"/>
            <a:ext cx="2294021" cy="1427747"/>
          </a:xfrm>
          <a:prstGeom prst="wedgeEllipseCallout">
            <a:avLst>
              <a:gd name="adj1" fmla="val 150495"/>
              <a:gd name="adj2" fmla="val 636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i="1" dirty="0" smtClean="0">
                <a:solidFill>
                  <a:schemeClr val="tx1"/>
                </a:solidFill>
              </a:rPr>
              <a:t>Le milliardaire va faire le tour du monde.</a:t>
            </a:r>
            <a:endParaRPr lang="fr-CA" i="1" dirty="0">
              <a:solidFill>
                <a:schemeClr val="tx1"/>
              </a:solidFill>
            </a:endParaRPr>
          </a:p>
        </p:txBody>
      </p:sp>
      <p:sp>
        <p:nvSpPr>
          <p:cNvPr id="5" name="Bulle ronde 4"/>
          <p:cNvSpPr/>
          <p:nvPr/>
        </p:nvSpPr>
        <p:spPr>
          <a:xfrm>
            <a:off x="9454156" y="2481410"/>
            <a:ext cx="2737844" cy="1427747"/>
          </a:xfrm>
          <a:prstGeom prst="wedgeEllipseCallout">
            <a:avLst>
              <a:gd name="adj1" fmla="val -83071"/>
              <a:gd name="adj2" fmla="val 613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i="1" dirty="0" smtClean="0">
                <a:solidFill>
                  <a:schemeClr val="tx1"/>
                </a:solidFill>
              </a:rPr>
              <a:t>Le milliardaire va faire un don dans chaque ville visitée.</a:t>
            </a:r>
            <a:endParaRPr lang="fr-CA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7832" y="4430525"/>
            <a:ext cx="1216325" cy="65482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7331242" y="4336869"/>
            <a:ext cx="906588" cy="252548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84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532" y="318709"/>
            <a:ext cx="11113826" cy="139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fr-CA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Aide le millionnaire à planifier son tour du monde, sans utiliser de pétrole, en trouvant le trajet le plus économique en temps, en argent, tout en respectant les différentes contraintes.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532" y="318708"/>
            <a:ext cx="11113826" cy="732169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2715904" y="655093"/>
            <a:ext cx="3152633" cy="136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6555592" y="655093"/>
            <a:ext cx="185142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9094076" y="655093"/>
            <a:ext cx="2383809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52532" y="985042"/>
            <a:ext cx="3614501" cy="200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ulle ronde 29"/>
          <p:cNvSpPr/>
          <p:nvPr/>
        </p:nvSpPr>
        <p:spPr>
          <a:xfrm>
            <a:off x="7349207" y="1718131"/>
            <a:ext cx="2115628" cy="682389"/>
          </a:xfrm>
          <a:prstGeom prst="wedgeEllipseCallout">
            <a:avLst>
              <a:gd name="adj1" fmla="val -71797"/>
              <a:gd name="adj2" fmla="val 66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  <a:latin typeface="Forte" panose="03060902040502070203" pitchFamily="66" charset="0"/>
              </a:rPr>
              <a:t>Donc environ 3 mois</a:t>
            </a:r>
            <a:endParaRPr lang="fr-CA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2532" y="1671457"/>
            <a:ext cx="64805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fr-CA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Données techniques essentielles</a:t>
            </a: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Le départ se fait à Montréal le 10 janvier, et le retour au même endroit au printemps, avant le 21 mars. </a:t>
            </a: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Le millionnaire descend d’abord vers le sud (pour profiter de la chaleur) et ira ensuite vers l’est.</a:t>
            </a: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Les sept villes à visiter sont : Accra au Ghana, Auckland en Nouvelle-Zélande, Managua aux Philippines, Bucarest en Roumanie, San Francisco aux États-Unis, Porto </a:t>
            </a:r>
            <a:r>
              <a:rPr lang="fr-CA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Alegre</a:t>
            </a:r>
            <a:r>
              <a:rPr lang="fr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au Brésil et Singapour.</a:t>
            </a: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Nous simplifierons les calculs en considérant seulement les distances en ligne droite entre les villes. </a:t>
            </a: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30806" y="3061517"/>
            <a:ext cx="1173708" cy="382137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/>
          <p:cNvSpPr/>
          <p:nvPr/>
        </p:nvSpPr>
        <p:spPr>
          <a:xfrm>
            <a:off x="3766782" y="3412978"/>
            <a:ext cx="968992" cy="382137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Bulle ronde 35"/>
          <p:cNvSpPr/>
          <p:nvPr/>
        </p:nvSpPr>
        <p:spPr>
          <a:xfrm>
            <a:off x="7349207" y="2552131"/>
            <a:ext cx="4572000" cy="1786860"/>
          </a:xfrm>
          <a:prstGeom prst="wedgeEllipseCallout">
            <a:avLst>
              <a:gd name="adj1" fmla="val -60236"/>
              <a:gd name="adj2" fmla="val -10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fr-CA" sz="1600" dirty="0">
                <a:solidFill>
                  <a:schemeClr val="tx1"/>
                </a:solidFill>
                <a:latin typeface="Forte" panose="03060902040502070203" pitchFamily="66" charset="0"/>
              </a:rPr>
              <a:t>Je constate sur la carte qu’il </a:t>
            </a:r>
            <a:r>
              <a:rPr lang="fr-CA" sz="1600" dirty="0" smtClean="0">
                <a:solidFill>
                  <a:schemeClr val="tx1"/>
                </a:solidFill>
                <a:latin typeface="Forte" panose="03060902040502070203" pitchFamily="66" charset="0"/>
              </a:rPr>
              <a:t>commence par Managua</a:t>
            </a:r>
            <a:r>
              <a:rPr lang="fr-CA" sz="1600" dirty="0">
                <a:solidFill>
                  <a:schemeClr val="tx1"/>
                </a:solidFill>
                <a:latin typeface="Forte" panose="03060902040502070203" pitchFamily="66" charset="0"/>
              </a:rPr>
              <a:t>. En vérifiant avec la carte je comprends que l’ordre des villes sera facilement </a:t>
            </a:r>
            <a:r>
              <a:rPr lang="fr-CA" sz="1600" dirty="0" smtClean="0">
                <a:solidFill>
                  <a:schemeClr val="tx1"/>
                </a:solidFill>
                <a:latin typeface="Forte" panose="03060902040502070203" pitchFamily="66" charset="0"/>
              </a:rPr>
              <a:t>déterminé.</a:t>
            </a:r>
            <a:endParaRPr lang="fr-CA" sz="16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sp>
        <p:nvSpPr>
          <p:cNvPr id="37" name="Bulle ronde 36"/>
          <p:cNvSpPr/>
          <p:nvPr/>
        </p:nvSpPr>
        <p:spPr>
          <a:xfrm>
            <a:off x="7747267" y="4695618"/>
            <a:ext cx="3061760" cy="682389"/>
          </a:xfrm>
          <a:prstGeom prst="wedgeEllipseCallout">
            <a:avLst>
              <a:gd name="adj1" fmla="val -78317"/>
              <a:gd name="adj2" fmla="val 48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  <a:latin typeface="Forte" panose="03060902040502070203" pitchFamily="66" charset="0"/>
              </a:rPr>
              <a:t>Pas de zigzag entre les villes</a:t>
            </a:r>
            <a:endParaRPr lang="fr-CA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Intro: L’avalanche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3208421"/>
            <a:ext cx="10653215" cy="2264331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Une situation complexe est par définition difficile à circonscrire au premier abord.</a:t>
            </a:r>
          </a:p>
          <a:p>
            <a:pPr marL="0" indent="0">
              <a:buNone/>
            </a:pPr>
            <a:r>
              <a:rPr lang="fr-CA" dirty="0"/>
              <a:t>Elle provoque un certain étourdissement.</a:t>
            </a:r>
          </a:p>
          <a:p>
            <a:pPr marL="0" indent="0">
              <a:buNone/>
            </a:pPr>
            <a:r>
              <a:rPr lang="fr-CA" dirty="0"/>
              <a:t>C’est pourquoi elle doit être abordée de façon stratégique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889" t="15398" r="10222" b="8750"/>
          <a:stretch/>
        </p:blipFill>
        <p:spPr>
          <a:xfrm>
            <a:off x="5791200" y="265673"/>
            <a:ext cx="3256547" cy="25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558" y="1087828"/>
            <a:ext cx="681023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Cinq moyens de transport donnés devront être utilisés. </a:t>
            </a: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Il est possible de dormir en autobus, en avion ou en bateau, mais pas en bicyclette! </a:t>
            </a: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Le vélo demande une température moyenne de 10 degrés Celsius et peut être utilisé un maximum de 8 heures par jour. </a:t>
            </a: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Un don d’égale valeur doit être fait dans chacune des villes, dans la monnaie du pays. La somme totale des dons devra correspondre à la différence entre le coût du voyage et celui d’un voyage en navette spatiale, soit 25 millions de dollars canadiens.</a:t>
            </a: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4653" y="2641725"/>
            <a:ext cx="5335138" cy="382137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972401" y="1087828"/>
            <a:ext cx="2739789" cy="382137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4702222" y="4004553"/>
            <a:ext cx="2449205" cy="382137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1011071" y="3392402"/>
            <a:ext cx="2233061" cy="28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618466" y="4004553"/>
            <a:ext cx="4532961" cy="76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11071" y="4339724"/>
            <a:ext cx="6140356" cy="17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54236" y="4362762"/>
            <a:ext cx="1173365" cy="35683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Bulle ronde 16"/>
          <p:cNvSpPr/>
          <p:nvPr/>
        </p:nvSpPr>
        <p:spPr>
          <a:xfrm>
            <a:off x="8228531" y="3051207"/>
            <a:ext cx="3061760" cy="953346"/>
          </a:xfrm>
          <a:prstGeom prst="wedgeEllipseCallout">
            <a:avLst>
              <a:gd name="adj1" fmla="val -83033"/>
              <a:gd name="adj2" fmla="val -19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  <a:latin typeface="Forte" panose="03060902040502070203" pitchFamily="66" charset="0"/>
              </a:rPr>
              <a:t>Je devrai donc calculer le cout du transport</a:t>
            </a:r>
            <a:endParaRPr lang="fr-CA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sp>
        <p:nvSpPr>
          <p:cNvPr id="18" name="Bulle ronde 17"/>
          <p:cNvSpPr/>
          <p:nvPr/>
        </p:nvSpPr>
        <p:spPr>
          <a:xfrm>
            <a:off x="8228531" y="1959336"/>
            <a:ext cx="3061760" cy="682389"/>
          </a:xfrm>
          <a:prstGeom prst="wedgeEllipseCallout">
            <a:avLst>
              <a:gd name="adj1" fmla="val -77138"/>
              <a:gd name="adj2" fmla="val 7318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  <a:latin typeface="Forte" panose="03060902040502070203" pitchFamily="66" charset="0"/>
              </a:rPr>
              <a:t>Ça va influencer le calcul du temps</a:t>
            </a:r>
            <a:endParaRPr lang="fr-CA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92429"/>
              </p:ext>
            </p:extLst>
          </p:nvPr>
        </p:nvGraphicFramePr>
        <p:xfrm>
          <a:off x="1364776" y="2142699"/>
          <a:ext cx="9362364" cy="222913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70227">
                  <a:extLst>
                    <a:ext uri="{9D8B030D-6E8A-4147-A177-3AD203B41FA5}">
                      <a16:colId xmlns:a16="http://schemas.microsoft.com/office/drawing/2014/main" val="172584000"/>
                    </a:ext>
                  </a:extLst>
                </a:gridCol>
                <a:gridCol w="1074942">
                  <a:extLst>
                    <a:ext uri="{9D8B030D-6E8A-4147-A177-3AD203B41FA5}">
                      <a16:colId xmlns:a16="http://schemas.microsoft.com/office/drawing/2014/main" val="2157952411"/>
                    </a:ext>
                  </a:extLst>
                </a:gridCol>
                <a:gridCol w="1202238">
                  <a:extLst>
                    <a:ext uri="{9D8B030D-6E8A-4147-A177-3AD203B41FA5}">
                      <a16:colId xmlns:a16="http://schemas.microsoft.com/office/drawing/2014/main" val="2562278530"/>
                    </a:ext>
                  </a:extLst>
                </a:gridCol>
                <a:gridCol w="1078713">
                  <a:extLst>
                    <a:ext uri="{9D8B030D-6E8A-4147-A177-3AD203B41FA5}">
                      <a16:colId xmlns:a16="http://schemas.microsoft.com/office/drawing/2014/main" val="3167065234"/>
                    </a:ext>
                  </a:extLst>
                </a:gridCol>
                <a:gridCol w="1160749">
                  <a:extLst>
                    <a:ext uri="{9D8B030D-6E8A-4147-A177-3AD203B41FA5}">
                      <a16:colId xmlns:a16="http://schemas.microsoft.com/office/drawing/2014/main" val="518802471"/>
                    </a:ext>
                  </a:extLst>
                </a:gridCol>
                <a:gridCol w="1311617">
                  <a:extLst>
                    <a:ext uri="{9D8B030D-6E8A-4147-A177-3AD203B41FA5}">
                      <a16:colId xmlns:a16="http://schemas.microsoft.com/office/drawing/2014/main" val="343813410"/>
                    </a:ext>
                  </a:extLst>
                </a:gridCol>
                <a:gridCol w="1154147">
                  <a:extLst>
                    <a:ext uri="{9D8B030D-6E8A-4147-A177-3AD203B41FA5}">
                      <a16:colId xmlns:a16="http://schemas.microsoft.com/office/drawing/2014/main" val="1401021155"/>
                    </a:ext>
                  </a:extLst>
                </a:gridCol>
                <a:gridCol w="1309731">
                  <a:extLst>
                    <a:ext uri="{9D8B030D-6E8A-4147-A177-3AD203B41FA5}">
                      <a16:colId xmlns:a16="http://schemas.microsoft.com/office/drawing/2014/main" val="3650513905"/>
                    </a:ext>
                  </a:extLst>
                </a:gridCol>
              </a:tblGrid>
              <a:tr h="627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Canada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États-Unis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Nouvelle-Zélande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Singapour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Ghana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Roumanie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Brésil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Nicaragua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91164"/>
                  </a:ext>
                </a:extLst>
              </a:tr>
              <a:tr h="8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b="0" dirty="0">
                          <a:effectLst/>
                        </a:rPr>
                        <a:t>Dollar</a:t>
                      </a:r>
                      <a:endParaRPr lang="fr-C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Dollar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Dollar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Dollar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Cédi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Leu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Real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Cordoba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754318"/>
                  </a:ext>
                </a:extLst>
              </a:tr>
              <a:tr h="8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b="0" dirty="0">
                          <a:effectLst/>
                        </a:rPr>
                        <a:t>1</a:t>
                      </a:r>
                      <a:endParaRPr lang="fr-C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0,77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1.10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1.03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3,62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3,05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2,85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24,20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39403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841" y="761054"/>
            <a:ext cx="103722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des devises en dollars canadien</a:t>
            </a:r>
            <a:endParaRPr kumimoji="0" lang="fr-CA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477068" y="4995080"/>
            <a:ext cx="7137779" cy="959836"/>
            <a:chOff x="2905125" y="3059430"/>
            <a:chExt cx="6381750" cy="739140"/>
          </a:xfrm>
        </p:grpSpPr>
        <p:pic>
          <p:nvPicPr>
            <p:cNvPr id="4" name="Image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82"/>
            <a:stretch/>
          </p:blipFill>
          <p:spPr bwMode="auto">
            <a:xfrm rot="21112645">
              <a:off x="2905125" y="3181350"/>
              <a:ext cx="1485900" cy="617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ag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51605">
              <a:off x="4719955" y="3059430"/>
              <a:ext cx="1352550" cy="687070"/>
            </a:xfrm>
            <a:prstGeom prst="rect">
              <a:avLst/>
            </a:prstGeom>
          </p:spPr>
        </p:pic>
        <p:pic>
          <p:nvPicPr>
            <p:cNvPr id="6" name="Image 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478">
              <a:off x="6448425" y="3073400"/>
              <a:ext cx="1343025" cy="621665"/>
            </a:xfrm>
            <a:prstGeom prst="rect">
              <a:avLst/>
            </a:prstGeom>
          </p:spPr>
        </p:pic>
        <p:pic>
          <p:nvPicPr>
            <p:cNvPr id="7" name="Image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4472">
              <a:off x="7934325" y="3124200"/>
              <a:ext cx="1352550" cy="572135"/>
            </a:xfrm>
            <a:prstGeom prst="rect">
              <a:avLst/>
            </a:prstGeom>
          </p:spPr>
        </p:pic>
      </p:grpSp>
      <p:sp>
        <p:nvSpPr>
          <p:cNvPr id="9" name="Bulle ronde 8"/>
          <p:cNvSpPr/>
          <p:nvPr/>
        </p:nvSpPr>
        <p:spPr>
          <a:xfrm>
            <a:off x="7327575" y="344338"/>
            <a:ext cx="3061760" cy="1409957"/>
          </a:xfrm>
          <a:prstGeom prst="wedgeEllipseCallout">
            <a:avLst>
              <a:gd name="adj1" fmla="val -51595"/>
              <a:gd name="adj2" fmla="val 531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  <a:latin typeface="Forte" panose="03060902040502070203" pitchFamily="66" charset="0"/>
              </a:rPr>
              <a:t>Pour calculer les dons dans la monnaie de chaque pays</a:t>
            </a:r>
            <a:endParaRPr lang="fr-CA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6663"/>
              </p:ext>
            </p:extLst>
          </p:nvPr>
        </p:nvGraphicFramePr>
        <p:xfrm>
          <a:off x="855804" y="1630132"/>
          <a:ext cx="10480390" cy="3755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806">
                  <a:extLst>
                    <a:ext uri="{9D8B030D-6E8A-4147-A177-3AD203B41FA5}">
                      <a16:colId xmlns:a16="http://schemas.microsoft.com/office/drawing/2014/main" val="2454666363"/>
                    </a:ext>
                  </a:extLst>
                </a:gridCol>
                <a:gridCol w="1218170">
                  <a:extLst>
                    <a:ext uri="{9D8B030D-6E8A-4147-A177-3AD203B41FA5}">
                      <a16:colId xmlns:a16="http://schemas.microsoft.com/office/drawing/2014/main" val="2631459469"/>
                    </a:ext>
                  </a:extLst>
                </a:gridCol>
                <a:gridCol w="1219030">
                  <a:extLst>
                    <a:ext uri="{9D8B030D-6E8A-4147-A177-3AD203B41FA5}">
                      <a16:colId xmlns:a16="http://schemas.microsoft.com/office/drawing/2014/main" val="623114854"/>
                    </a:ext>
                  </a:extLst>
                </a:gridCol>
                <a:gridCol w="1316174">
                  <a:extLst>
                    <a:ext uri="{9D8B030D-6E8A-4147-A177-3AD203B41FA5}">
                      <a16:colId xmlns:a16="http://schemas.microsoft.com/office/drawing/2014/main" val="2103805123"/>
                    </a:ext>
                  </a:extLst>
                </a:gridCol>
                <a:gridCol w="1121026">
                  <a:extLst>
                    <a:ext uri="{9D8B030D-6E8A-4147-A177-3AD203B41FA5}">
                      <a16:colId xmlns:a16="http://schemas.microsoft.com/office/drawing/2014/main" val="3968051841"/>
                    </a:ext>
                  </a:extLst>
                </a:gridCol>
                <a:gridCol w="1047953">
                  <a:extLst>
                    <a:ext uri="{9D8B030D-6E8A-4147-A177-3AD203B41FA5}">
                      <a16:colId xmlns:a16="http://schemas.microsoft.com/office/drawing/2014/main" val="2732855965"/>
                    </a:ext>
                  </a:extLst>
                </a:gridCol>
                <a:gridCol w="1050532">
                  <a:extLst>
                    <a:ext uri="{9D8B030D-6E8A-4147-A177-3AD203B41FA5}">
                      <a16:colId xmlns:a16="http://schemas.microsoft.com/office/drawing/2014/main" val="2236519559"/>
                    </a:ext>
                  </a:extLst>
                </a:gridCol>
                <a:gridCol w="1091797">
                  <a:extLst>
                    <a:ext uri="{9D8B030D-6E8A-4147-A177-3AD203B41FA5}">
                      <a16:colId xmlns:a16="http://schemas.microsoft.com/office/drawing/2014/main" val="2305720144"/>
                    </a:ext>
                  </a:extLst>
                </a:gridCol>
                <a:gridCol w="1078902">
                  <a:extLst>
                    <a:ext uri="{9D8B030D-6E8A-4147-A177-3AD203B41FA5}">
                      <a16:colId xmlns:a16="http://schemas.microsoft.com/office/drawing/2014/main" val="3351241517"/>
                    </a:ext>
                  </a:extLst>
                </a:gridCol>
              </a:tblGrid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Montréal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San Francisco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Managua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Porto </a:t>
                      </a:r>
                      <a:r>
                        <a:rPr lang="fr-CA" sz="1600" dirty="0" err="1">
                          <a:effectLst/>
                        </a:rPr>
                        <a:t>Alegre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Bucarest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Singapour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Auckland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Accra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9292517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Montréal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4 490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6 450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7 740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7360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14 800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14 450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6 750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3569599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San Francisco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4 590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10 570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10 120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13 450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10 490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12 360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1933376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Managua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6 016 km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10 780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18 112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12 154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9 411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6661768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Porto Alegre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11 380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15 920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11 060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12 700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4696589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Bucarest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8790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17 260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4 500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9827424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Singapour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8 460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11 550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9555342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Auckland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16 510 km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36457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883" y="615301"/>
            <a:ext cx="1060431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entre les villes </a:t>
            </a:r>
            <a:endParaRPr kumimoji="0" lang="fr-CA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2" y="5716919"/>
            <a:ext cx="3914775" cy="828675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7327575" y="344339"/>
            <a:ext cx="3061760" cy="1071182"/>
          </a:xfrm>
          <a:prstGeom prst="wedgeEllipseCallout">
            <a:avLst>
              <a:gd name="adj1" fmla="val -51595"/>
              <a:gd name="adj2" fmla="val 531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  <a:latin typeface="Forte" panose="03060902040502070203" pitchFamily="66" charset="0"/>
              </a:rPr>
              <a:t>Pour faire le calcul des vitesses</a:t>
            </a:r>
            <a:endParaRPr lang="fr-CA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42" y="739812"/>
            <a:ext cx="7896225" cy="4413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170" y="179037"/>
            <a:ext cx="1896738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Carte du monde</a:t>
            </a:r>
            <a:endParaRPr lang="fr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38342" y="5355153"/>
            <a:ext cx="197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 : Montréal</a:t>
            </a:r>
          </a:p>
          <a:p>
            <a:r>
              <a:rPr lang="fr-CA" dirty="0" smtClean="0"/>
              <a:t>B : San Francisco</a:t>
            </a:r>
          </a:p>
          <a:p>
            <a:r>
              <a:rPr lang="fr-CA" dirty="0" smtClean="0"/>
              <a:t>C : Managua</a:t>
            </a:r>
          </a:p>
          <a:p>
            <a:r>
              <a:rPr lang="fr-CA" dirty="0"/>
              <a:t>D</a:t>
            </a:r>
            <a:r>
              <a:rPr lang="fr-CA" dirty="0" smtClean="0"/>
              <a:t> : Porto </a:t>
            </a:r>
            <a:r>
              <a:rPr lang="fr-CA" dirty="0" err="1" smtClean="0"/>
              <a:t>Alegre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4645829" y="5339609"/>
            <a:ext cx="197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E : Accra</a:t>
            </a:r>
          </a:p>
          <a:p>
            <a:r>
              <a:rPr lang="fr-CA" dirty="0" smtClean="0"/>
              <a:t>F : Bucarest</a:t>
            </a:r>
          </a:p>
          <a:p>
            <a:r>
              <a:rPr lang="fr-CA" dirty="0" smtClean="0"/>
              <a:t>G : Singapour</a:t>
            </a:r>
          </a:p>
          <a:p>
            <a:r>
              <a:rPr lang="fr-CA" dirty="0"/>
              <a:t>H</a:t>
            </a:r>
            <a:r>
              <a:rPr lang="fr-CA" dirty="0" smtClean="0"/>
              <a:t> : Auckland</a:t>
            </a:r>
            <a:endParaRPr lang="fr-CA" dirty="0"/>
          </a:p>
        </p:txBody>
      </p:sp>
      <p:grpSp>
        <p:nvGrpSpPr>
          <p:cNvPr id="9" name="Groupe 8"/>
          <p:cNvGrpSpPr/>
          <p:nvPr/>
        </p:nvGrpSpPr>
        <p:grpSpPr>
          <a:xfrm>
            <a:off x="7244684" y="5486400"/>
            <a:ext cx="2589883" cy="384876"/>
            <a:chOff x="6076602" y="5470856"/>
            <a:chExt cx="2589883" cy="384876"/>
          </a:xfrm>
        </p:grpSpPr>
        <p:sp>
          <p:nvSpPr>
            <p:cNvPr id="7" name="Rectangle 6"/>
            <p:cNvSpPr/>
            <p:nvPr/>
          </p:nvSpPr>
          <p:spPr>
            <a:xfrm>
              <a:off x="6446134" y="5486400"/>
              <a:ext cx="2220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dirty="0">
                  <a:latin typeface="Calibri" panose="020F0502020204030204" pitchFamily="34" charset="0"/>
                  <a:ea typeface="Times New Roman" panose="02020603050405020304" pitchFamily="18" charset="0"/>
                </a:rPr>
                <a:t>Chaines de montagne</a:t>
              </a:r>
              <a:endParaRPr lang="fr-CA" dirty="0"/>
            </a:p>
          </p:txBody>
        </p:sp>
        <p:sp>
          <p:nvSpPr>
            <p:cNvPr id="8" name="Forme libre 7"/>
            <p:cNvSpPr/>
            <p:nvPr/>
          </p:nvSpPr>
          <p:spPr>
            <a:xfrm rot="8280000">
              <a:off x="6076602" y="5470856"/>
              <a:ext cx="298450" cy="327025"/>
            </a:xfrm>
            <a:custGeom>
              <a:avLst/>
              <a:gdLst>
                <a:gd name="connsiteX0" fmla="*/ 0 w 286603"/>
                <a:gd name="connsiteY0" fmla="*/ 0 h 382137"/>
                <a:gd name="connsiteX1" fmla="*/ 54591 w 286603"/>
                <a:gd name="connsiteY1" fmla="*/ 68239 h 382137"/>
                <a:gd name="connsiteX2" fmla="*/ 68239 w 286603"/>
                <a:gd name="connsiteY2" fmla="*/ 109182 h 382137"/>
                <a:gd name="connsiteX3" fmla="*/ 122830 w 286603"/>
                <a:gd name="connsiteY3" fmla="*/ 163773 h 382137"/>
                <a:gd name="connsiteX4" fmla="*/ 136477 w 286603"/>
                <a:gd name="connsiteY4" fmla="*/ 204716 h 382137"/>
                <a:gd name="connsiteX5" fmla="*/ 177421 w 286603"/>
                <a:gd name="connsiteY5" fmla="*/ 245660 h 382137"/>
                <a:gd name="connsiteX6" fmla="*/ 218364 w 286603"/>
                <a:gd name="connsiteY6" fmla="*/ 300251 h 382137"/>
                <a:gd name="connsiteX7" fmla="*/ 245660 w 286603"/>
                <a:gd name="connsiteY7" fmla="*/ 341194 h 382137"/>
                <a:gd name="connsiteX8" fmla="*/ 286603 w 286603"/>
                <a:gd name="connsiteY8" fmla="*/ 382137 h 382137"/>
                <a:gd name="connsiteX0" fmla="*/ 0 w 286603"/>
                <a:gd name="connsiteY0" fmla="*/ 15709 h 397846"/>
                <a:gd name="connsiteX1" fmla="*/ 49691 w 286603"/>
                <a:gd name="connsiteY1" fmla="*/ 6361 h 397846"/>
                <a:gd name="connsiteX2" fmla="*/ 68239 w 286603"/>
                <a:gd name="connsiteY2" fmla="*/ 124891 h 397846"/>
                <a:gd name="connsiteX3" fmla="*/ 122830 w 286603"/>
                <a:gd name="connsiteY3" fmla="*/ 179482 h 397846"/>
                <a:gd name="connsiteX4" fmla="*/ 136477 w 286603"/>
                <a:gd name="connsiteY4" fmla="*/ 220425 h 397846"/>
                <a:gd name="connsiteX5" fmla="*/ 177421 w 286603"/>
                <a:gd name="connsiteY5" fmla="*/ 261369 h 397846"/>
                <a:gd name="connsiteX6" fmla="*/ 218364 w 286603"/>
                <a:gd name="connsiteY6" fmla="*/ 315960 h 397846"/>
                <a:gd name="connsiteX7" fmla="*/ 245660 w 286603"/>
                <a:gd name="connsiteY7" fmla="*/ 356903 h 397846"/>
                <a:gd name="connsiteX8" fmla="*/ 286603 w 286603"/>
                <a:gd name="connsiteY8" fmla="*/ 397846 h 397846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122830 w 286603"/>
                <a:gd name="connsiteY3" fmla="*/ 177176 h 395540"/>
                <a:gd name="connsiteX4" fmla="*/ 136477 w 286603"/>
                <a:gd name="connsiteY4" fmla="*/ 218119 h 395540"/>
                <a:gd name="connsiteX5" fmla="*/ 177421 w 286603"/>
                <a:gd name="connsiteY5" fmla="*/ 259063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136477 w 286603"/>
                <a:gd name="connsiteY4" fmla="*/ 218119 h 395540"/>
                <a:gd name="connsiteX5" fmla="*/ 177421 w 286603"/>
                <a:gd name="connsiteY5" fmla="*/ 259063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77421 w 286603"/>
                <a:gd name="connsiteY5" fmla="*/ 259063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77421 w 286603"/>
                <a:gd name="connsiteY5" fmla="*/ 259063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16166 w 286603"/>
                <a:gd name="connsiteY5" fmla="*/ 192561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35768 w 286603"/>
                <a:gd name="connsiteY5" fmla="*/ 142685 h 395540"/>
                <a:gd name="connsiteX6" fmla="*/ 218364 w 286603"/>
                <a:gd name="connsiteY6" fmla="*/ 31365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35768 w 286603"/>
                <a:gd name="connsiteY5" fmla="*/ 142685 h 395540"/>
                <a:gd name="connsiteX6" fmla="*/ 142407 w 286603"/>
                <a:gd name="connsiteY6" fmla="*/ 252694 h 395540"/>
                <a:gd name="connsiteX7" fmla="*/ 245660 w 286603"/>
                <a:gd name="connsiteY7" fmla="*/ 354597 h 395540"/>
                <a:gd name="connsiteX8" fmla="*/ 286603 w 286603"/>
                <a:gd name="connsiteY8" fmla="*/ 395540 h 395540"/>
                <a:gd name="connsiteX0" fmla="*/ 0 w 286603"/>
                <a:gd name="connsiteY0" fmla="*/ 13403 h 395540"/>
                <a:gd name="connsiteX1" fmla="*/ 49691 w 286603"/>
                <a:gd name="connsiteY1" fmla="*/ 4055 h 395540"/>
                <a:gd name="connsiteX2" fmla="*/ 38837 w 286603"/>
                <a:gd name="connsiteY2" fmla="*/ 122585 h 395540"/>
                <a:gd name="connsiteX3" fmla="*/ 95878 w 286603"/>
                <a:gd name="connsiteY3" fmla="*/ 66340 h 395540"/>
                <a:gd name="connsiteX4" fmla="*/ 89923 w 286603"/>
                <a:gd name="connsiteY4" fmla="*/ 157159 h 395540"/>
                <a:gd name="connsiteX5" fmla="*/ 135768 w 286603"/>
                <a:gd name="connsiteY5" fmla="*/ 142685 h 395540"/>
                <a:gd name="connsiteX6" fmla="*/ 142407 w 286603"/>
                <a:gd name="connsiteY6" fmla="*/ 252694 h 395540"/>
                <a:gd name="connsiteX7" fmla="*/ 189305 w 286603"/>
                <a:gd name="connsiteY7" fmla="*/ 216051 h 395540"/>
                <a:gd name="connsiteX8" fmla="*/ 286603 w 286603"/>
                <a:gd name="connsiteY8" fmla="*/ 395540 h 395540"/>
                <a:gd name="connsiteX0" fmla="*/ 0 w 190610"/>
                <a:gd name="connsiteY0" fmla="*/ 13403 h 290246"/>
                <a:gd name="connsiteX1" fmla="*/ 49691 w 190610"/>
                <a:gd name="connsiteY1" fmla="*/ 4055 h 290246"/>
                <a:gd name="connsiteX2" fmla="*/ 38837 w 190610"/>
                <a:gd name="connsiteY2" fmla="*/ 122585 h 290246"/>
                <a:gd name="connsiteX3" fmla="*/ 95878 w 190610"/>
                <a:gd name="connsiteY3" fmla="*/ 66340 h 290246"/>
                <a:gd name="connsiteX4" fmla="*/ 89923 w 190610"/>
                <a:gd name="connsiteY4" fmla="*/ 157159 h 290246"/>
                <a:gd name="connsiteX5" fmla="*/ 135768 w 190610"/>
                <a:gd name="connsiteY5" fmla="*/ 142685 h 290246"/>
                <a:gd name="connsiteX6" fmla="*/ 142407 w 190610"/>
                <a:gd name="connsiteY6" fmla="*/ 252694 h 290246"/>
                <a:gd name="connsiteX7" fmla="*/ 189305 w 190610"/>
                <a:gd name="connsiteY7" fmla="*/ 216051 h 290246"/>
                <a:gd name="connsiteX8" fmla="*/ 176344 w 190610"/>
                <a:gd name="connsiteY8" fmla="*/ 290246 h 290246"/>
                <a:gd name="connsiteX0" fmla="*/ 0 w 185710"/>
                <a:gd name="connsiteY0" fmla="*/ 52412 h 287208"/>
                <a:gd name="connsiteX1" fmla="*/ 44791 w 185710"/>
                <a:gd name="connsiteY1" fmla="*/ 1017 h 287208"/>
                <a:gd name="connsiteX2" fmla="*/ 33937 w 185710"/>
                <a:gd name="connsiteY2" fmla="*/ 119547 h 287208"/>
                <a:gd name="connsiteX3" fmla="*/ 90978 w 185710"/>
                <a:gd name="connsiteY3" fmla="*/ 63302 h 287208"/>
                <a:gd name="connsiteX4" fmla="*/ 85023 w 185710"/>
                <a:gd name="connsiteY4" fmla="*/ 154121 h 287208"/>
                <a:gd name="connsiteX5" fmla="*/ 130868 w 185710"/>
                <a:gd name="connsiteY5" fmla="*/ 139647 h 287208"/>
                <a:gd name="connsiteX6" fmla="*/ 137507 w 185710"/>
                <a:gd name="connsiteY6" fmla="*/ 249656 h 287208"/>
                <a:gd name="connsiteX7" fmla="*/ 184405 w 185710"/>
                <a:gd name="connsiteY7" fmla="*/ 213013 h 287208"/>
                <a:gd name="connsiteX8" fmla="*/ 171444 w 185710"/>
                <a:gd name="connsiteY8" fmla="*/ 287208 h 287208"/>
                <a:gd name="connsiteX0" fmla="*/ 0 w 184597"/>
                <a:gd name="connsiteY0" fmla="*/ 52412 h 314939"/>
                <a:gd name="connsiteX1" fmla="*/ 44791 w 184597"/>
                <a:gd name="connsiteY1" fmla="*/ 1017 h 314939"/>
                <a:gd name="connsiteX2" fmla="*/ 33937 w 184597"/>
                <a:gd name="connsiteY2" fmla="*/ 119547 h 314939"/>
                <a:gd name="connsiteX3" fmla="*/ 90978 w 184597"/>
                <a:gd name="connsiteY3" fmla="*/ 63302 h 314939"/>
                <a:gd name="connsiteX4" fmla="*/ 85023 w 184597"/>
                <a:gd name="connsiteY4" fmla="*/ 154121 h 314939"/>
                <a:gd name="connsiteX5" fmla="*/ 130868 w 184597"/>
                <a:gd name="connsiteY5" fmla="*/ 139647 h 314939"/>
                <a:gd name="connsiteX6" fmla="*/ 137507 w 184597"/>
                <a:gd name="connsiteY6" fmla="*/ 249656 h 314939"/>
                <a:gd name="connsiteX7" fmla="*/ 184405 w 184597"/>
                <a:gd name="connsiteY7" fmla="*/ 213013 h 314939"/>
                <a:gd name="connsiteX8" fmla="*/ 154293 w 184597"/>
                <a:gd name="connsiteY8" fmla="*/ 314939 h 314939"/>
                <a:gd name="connsiteX0" fmla="*/ 0 w 184597"/>
                <a:gd name="connsiteY0" fmla="*/ 52412 h 314939"/>
                <a:gd name="connsiteX1" fmla="*/ 44791 w 184597"/>
                <a:gd name="connsiteY1" fmla="*/ 1017 h 314939"/>
                <a:gd name="connsiteX2" fmla="*/ 33937 w 184597"/>
                <a:gd name="connsiteY2" fmla="*/ 119547 h 314939"/>
                <a:gd name="connsiteX3" fmla="*/ 90978 w 184597"/>
                <a:gd name="connsiteY3" fmla="*/ 63302 h 314939"/>
                <a:gd name="connsiteX4" fmla="*/ 85023 w 184597"/>
                <a:gd name="connsiteY4" fmla="*/ 193821 h 314939"/>
                <a:gd name="connsiteX5" fmla="*/ 130868 w 184597"/>
                <a:gd name="connsiteY5" fmla="*/ 139647 h 314939"/>
                <a:gd name="connsiteX6" fmla="*/ 137507 w 184597"/>
                <a:gd name="connsiteY6" fmla="*/ 249656 h 314939"/>
                <a:gd name="connsiteX7" fmla="*/ 184405 w 184597"/>
                <a:gd name="connsiteY7" fmla="*/ 213013 h 314939"/>
                <a:gd name="connsiteX8" fmla="*/ 154293 w 184597"/>
                <a:gd name="connsiteY8" fmla="*/ 314939 h 31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597" h="314939">
                  <a:moveTo>
                    <a:pt x="0" y="52412"/>
                  </a:moveTo>
                  <a:cubicBezTo>
                    <a:pt x="18197" y="75158"/>
                    <a:pt x="39135" y="-10172"/>
                    <a:pt x="44791" y="1017"/>
                  </a:cubicBezTo>
                  <a:cubicBezTo>
                    <a:pt x="50447" y="12206"/>
                    <a:pt x="26239" y="109166"/>
                    <a:pt x="33937" y="119547"/>
                  </a:cubicBezTo>
                  <a:cubicBezTo>
                    <a:pt x="41635" y="129928"/>
                    <a:pt x="72781" y="45105"/>
                    <a:pt x="90978" y="63302"/>
                  </a:cubicBezTo>
                  <a:cubicBezTo>
                    <a:pt x="95527" y="76950"/>
                    <a:pt x="78375" y="181097"/>
                    <a:pt x="85023" y="193821"/>
                  </a:cubicBezTo>
                  <a:cubicBezTo>
                    <a:pt x="91671" y="206545"/>
                    <a:pt x="122121" y="130341"/>
                    <a:pt x="130868" y="139647"/>
                  </a:cubicBezTo>
                  <a:cubicBezTo>
                    <a:pt x="139615" y="148953"/>
                    <a:pt x="128584" y="237428"/>
                    <a:pt x="137507" y="249656"/>
                  </a:cubicBezTo>
                  <a:cubicBezTo>
                    <a:pt x="146430" y="261884"/>
                    <a:pt x="181607" y="202133"/>
                    <a:pt x="184405" y="213013"/>
                  </a:cubicBezTo>
                  <a:cubicBezTo>
                    <a:pt x="187203" y="223893"/>
                    <a:pt x="158613" y="290207"/>
                    <a:pt x="154293" y="314939"/>
                  </a:cubicBezTo>
                </a:path>
              </a:pathLst>
            </a:cu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</p:grpSp>
      <p:sp>
        <p:nvSpPr>
          <p:cNvPr id="4" name="ZoneTexte 3"/>
          <p:cNvSpPr txBox="1"/>
          <p:nvPr/>
        </p:nvSpPr>
        <p:spPr>
          <a:xfrm rot="20129173">
            <a:off x="7912350" y="5821000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Ne convient pas au vélo</a:t>
            </a:r>
            <a:endParaRPr lang="fr-CA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7274259" y="2804626"/>
            <a:ext cx="1255592" cy="269731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6481582" y="3328669"/>
            <a:ext cx="2048269" cy="217327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3514656" y="3154321"/>
            <a:ext cx="5015195" cy="2347623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794438" y="2240721"/>
            <a:ext cx="463663" cy="484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/>
          <p:cNvSpPr txBox="1"/>
          <p:nvPr/>
        </p:nvSpPr>
        <p:spPr>
          <a:xfrm rot="21100618">
            <a:off x="3349921" y="1698560"/>
            <a:ext cx="135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départ</a:t>
            </a:r>
            <a:endParaRPr lang="fr-CA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3807233" y="2579427"/>
            <a:ext cx="313538" cy="57489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780790" y="3371328"/>
            <a:ext cx="664221" cy="77689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4711146" y="3630304"/>
            <a:ext cx="699527" cy="4307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5672688" y="2620161"/>
            <a:ext cx="448582" cy="6889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416134" y="2547488"/>
            <a:ext cx="1405015" cy="94752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8038531" y="3759777"/>
            <a:ext cx="1201003" cy="59385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1938342" y="2804625"/>
            <a:ext cx="943328" cy="132323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9553433" y="3886205"/>
            <a:ext cx="281134" cy="46743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3175342" y="2530589"/>
            <a:ext cx="775865" cy="363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 rot="20652093">
            <a:off x="4049625" y="2586579"/>
            <a:ext cx="96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Bateau ou avion</a:t>
            </a:r>
            <a:endParaRPr lang="fr-CA" b="1" dirty="0">
              <a:solidFill>
                <a:srgbClr val="00B050"/>
              </a:solidFill>
              <a:latin typeface="Forte" panose="03060902040502070203" pitchFamily="66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 rot="20652093">
            <a:off x="3238340" y="3582507"/>
            <a:ext cx="965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Avion</a:t>
            </a:r>
            <a:endParaRPr lang="fr-CA" b="1" dirty="0">
              <a:solidFill>
                <a:srgbClr val="00B050"/>
              </a:solidFill>
              <a:latin typeface="Forte" panose="03060902040502070203" pitchFamily="66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 rot="20652093">
            <a:off x="4895436" y="3827532"/>
            <a:ext cx="96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Bateau ou Avion</a:t>
            </a:r>
            <a:endParaRPr lang="fr-CA" b="1" dirty="0">
              <a:solidFill>
                <a:srgbClr val="00B050"/>
              </a:solidFill>
              <a:latin typeface="Forte" panose="03060902040502070203" pitchFamily="66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 rot="20652093">
            <a:off x="5114752" y="2416439"/>
            <a:ext cx="96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Avion ou vélo</a:t>
            </a:r>
            <a:endParaRPr lang="fr-CA" b="1" dirty="0">
              <a:solidFill>
                <a:srgbClr val="00B050"/>
              </a:solidFill>
              <a:latin typeface="Forte" panose="03060902040502070203" pitchFamily="66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 rot="20652093">
            <a:off x="7333027" y="2378209"/>
            <a:ext cx="78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Avion</a:t>
            </a:r>
            <a:endParaRPr lang="fr-CA" b="1" dirty="0">
              <a:solidFill>
                <a:srgbClr val="00B050"/>
              </a:solidFill>
              <a:latin typeface="Forte" panose="03060902040502070203" pitchFamily="66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 rot="20652093">
            <a:off x="8457381" y="3086627"/>
            <a:ext cx="119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Avion, ou bateau</a:t>
            </a:r>
            <a:endParaRPr lang="fr-CA" b="1" dirty="0">
              <a:solidFill>
                <a:srgbClr val="00B050"/>
              </a:solidFill>
              <a:latin typeface="Forte" panose="03060902040502070203" pitchFamily="66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 rot="20652093">
            <a:off x="9703390" y="3942938"/>
            <a:ext cx="1486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Avion, ou bateau (</a:t>
            </a:r>
            <a:r>
              <a:rPr lang="fr-CA" sz="1600" b="1" dirty="0" err="1" smtClean="0">
                <a:solidFill>
                  <a:srgbClr val="00B050"/>
                </a:solidFill>
                <a:latin typeface="Forte" panose="03060902040502070203" pitchFamily="66" charset="0"/>
              </a:rPr>
              <a:t>Energy</a:t>
            </a:r>
            <a:r>
              <a:rPr lang="fr-CA" sz="16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 </a:t>
            </a:r>
            <a:r>
              <a:rPr lang="fr-CA" sz="1600" b="1" dirty="0" err="1" smtClean="0">
                <a:solidFill>
                  <a:srgbClr val="00B050"/>
                </a:solidFill>
                <a:latin typeface="Forte" panose="03060902040502070203" pitchFamily="66" charset="0"/>
              </a:rPr>
              <a:t>obs</a:t>
            </a:r>
            <a:r>
              <a:rPr lang="fr-CA" sz="16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)</a:t>
            </a:r>
            <a:endParaRPr lang="fr-CA" b="1" dirty="0">
              <a:solidFill>
                <a:srgbClr val="00B050"/>
              </a:solidFill>
              <a:latin typeface="Forte" panose="03060902040502070203" pitchFamily="66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 rot="20652093">
            <a:off x="2880308" y="1712533"/>
            <a:ext cx="96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Avion, bus ou vélo</a:t>
            </a:r>
            <a:endParaRPr lang="fr-CA" b="1" dirty="0">
              <a:solidFill>
                <a:srgbClr val="00B050"/>
              </a:solidFill>
              <a:latin typeface="Forte" panose="03060902040502070203" pitchFamily="66" charset="0"/>
            </a:endParaRPr>
          </a:p>
        </p:txBody>
      </p:sp>
      <p:sp>
        <p:nvSpPr>
          <p:cNvPr id="58" name="Bulle ronde 57"/>
          <p:cNvSpPr/>
          <p:nvPr/>
        </p:nvSpPr>
        <p:spPr>
          <a:xfrm>
            <a:off x="8915834" y="464961"/>
            <a:ext cx="3061760" cy="1071182"/>
          </a:xfrm>
          <a:prstGeom prst="wedgeEllipseCallout">
            <a:avLst>
              <a:gd name="adj1" fmla="val -51595"/>
              <a:gd name="adj2" fmla="val 531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  <a:latin typeface="Forte" panose="03060902040502070203" pitchFamily="66" charset="0"/>
              </a:rPr>
              <a:t>Tracer l’itinéraire!</a:t>
            </a:r>
          </a:p>
          <a:p>
            <a:pPr algn="ctr"/>
            <a:r>
              <a:rPr lang="fr-CA" dirty="0" smtClean="0">
                <a:solidFill>
                  <a:schemeClr val="tx1"/>
                </a:solidFill>
                <a:latin typeface="Forte" panose="03060902040502070203" pitchFamily="66" charset="0"/>
              </a:rPr>
              <a:t>Estimer le moyen de transport possible.</a:t>
            </a:r>
            <a:endParaRPr lang="fr-CA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12" y="2292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fr-CA" b="1" dirty="0">
                <a:latin typeface="Calibri" panose="020F0502020204030204" pitchFamily="34" charset="0"/>
                <a:ea typeface="Times New Roman" panose="02020603050405020304" pitchFamily="18" charset="0"/>
              </a:rPr>
              <a:t>Moyens de transport</a:t>
            </a:r>
            <a:endParaRPr lang="fr-C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C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884547"/>
              </p:ext>
            </p:extLst>
          </p:nvPr>
        </p:nvGraphicFramePr>
        <p:xfrm>
          <a:off x="862012" y="638751"/>
          <a:ext cx="10479277" cy="62198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88250">
                  <a:extLst>
                    <a:ext uri="{9D8B030D-6E8A-4147-A177-3AD203B41FA5}">
                      <a16:colId xmlns:a16="http://schemas.microsoft.com/office/drawing/2014/main" val="550120683"/>
                    </a:ext>
                  </a:extLst>
                </a:gridCol>
                <a:gridCol w="3075600">
                  <a:extLst>
                    <a:ext uri="{9D8B030D-6E8A-4147-A177-3AD203B41FA5}">
                      <a16:colId xmlns:a16="http://schemas.microsoft.com/office/drawing/2014/main" val="3551826622"/>
                    </a:ext>
                  </a:extLst>
                </a:gridCol>
                <a:gridCol w="2780639">
                  <a:extLst>
                    <a:ext uri="{9D8B030D-6E8A-4147-A177-3AD203B41FA5}">
                      <a16:colId xmlns:a16="http://schemas.microsoft.com/office/drawing/2014/main" val="1466869675"/>
                    </a:ext>
                  </a:extLst>
                </a:gridCol>
                <a:gridCol w="2434788">
                  <a:extLst>
                    <a:ext uri="{9D8B030D-6E8A-4147-A177-3AD203B41FA5}">
                      <a16:colId xmlns:a16="http://schemas.microsoft.com/office/drawing/2014/main" val="55422846"/>
                    </a:ext>
                  </a:extLst>
                </a:gridCol>
              </a:tblGrid>
              <a:tr h="344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Moyens de transport</a:t>
                      </a:r>
                      <a:endParaRPr lang="fr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Description</a:t>
                      </a:r>
                      <a:endParaRPr lang="fr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Vitesse </a:t>
                      </a:r>
                      <a:endParaRPr lang="fr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Prix</a:t>
                      </a:r>
                      <a:endParaRPr lang="fr-C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 anchor="ctr"/>
                </a:tc>
                <a:extLst>
                  <a:ext uri="{0D108BD9-81ED-4DB2-BD59-A6C34878D82A}">
                    <a16:rowId xmlns:a16="http://schemas.microsoft.com/office/drawing/2014/main" val="244600120"/>
                  </a:ext>
                </a:extLst>
              </a:tr>
              <a:tr h="1691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</a:rPr>
                        <a:t>Le </a:t>
                      </a:r>
                      <a:r>
                        <a:rPr lang="fr-CA" sz="1400" dirty="0">
                          <a:effectLst/>
                        </a:rPr>
                        <a:t>Solar impulse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C</a:t>
                      </a:r>
                      <a:r>
                        <a:rPr lang="fr-CA" sz="1400" dirty="0" smtClean="0">
                          <a:effectLst/>
                        </a:rPr>
                        <a:t>’est </a:t>
                      </a:r>
                      <a:r>
                        <a:rPr lang="fr-CA" sz="1400" dirty="0">
                          <a:effectLst/>
                        </a:rPr>
                        <a:t>un </a:t>
                      </a:r>
                      <a:r>
                        <a:rPr lang="fr-CA" sz="1400" u="sng" dirty="0">
                          <a:effectLst/>
                          <a:hlinkClick r:id="rId2"/>
                        </a:rPr>
                        <a:t>avion</a:t>
                      </a:r>
                      <a:r>
                        <a:rPr lang="fr-CA" sz="1400" dirty="0">
                          <a:effectLst/>
                        </a:rPr>
                        <a:t> à moteurs électriques alimentés uniquement par l'</a:t>
                      </a:r>
                      <a:r>
                        <a:rPr lang="fr-CA" sz="1400" u="sng" dirty="0">
                          <a:effectLst/>
                          <a:hlinkClick r:id="rId3"/>
                        </a:rPr>
                        <a:t>énergie solaire</a:t>
                      </a:r>
                      <a:r>
                        <a:rPr lang="fr-CA" sz="1400" dirty="0">
                          <a:effectLst/>
                        </a:rPr>
                        <a:t>, sans </a:t>
                      </a:r>
                      <a:r>
                        <a:rPr lang="fr-CA" sz="1400" u="sng" dirty="0">
                          <a:effectLst/>
                          <a:hlinkClick r:id="rId4"/>
                        </a:rPr>
                        <a:t>carburant</a:t>
                      </a:r>
                      <a:r>
                        <a:rPr lang="fr-CA" sz="1400" dirty="0">
                          <a:effectLst/>
                        </a:rPr>
                        <a:t> ni émission polluante pendant le vol.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Vitesse </a:t>
                      </a:r>
                      <a:r>
                        <a:rPr lang="fr-CA" sz="1400" dirty="0">
                          <a:effectLst/>
                        </a:rPr>
                        <a:t>moyenne </a:t>
                      </a:r>
                      <a:r>
                        <a:rPr lang="fr-CA" sz="1400" dirty="0" smtClean="0">
                          <a:effectLst/>
                        </a:rPr>
                        <a:t>: 70 </a:t>
                      </a:r>
                      <a:r>
                        <a:rPr lang="fr-CA" sz="1400" dirty="0">
                          <a:effectLst/>
                        </a:rPr>
                        <a:t>km/h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Altitude maximale 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12 000 m. Essentiel pour survoler des chaînes de montagnes.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600" dirty="0" smtClean="0">
                          <a:effectLst/>
                        </a:rPr>
                        <a:t>A</a:t>
                      </a:r>
                      <a:r>
                        <a:rPr lang="fr-CA" sz="1400" dirty="0" smtClean="0">
                          <a:effectLst/>
                        </a:rPr>
                        <a:t>ucun </a:t>
                      </a:r>
                      <a:r>
                        <a:rPr lang="fr-CA" sz="1400" dirty="0">
                          <a:effectLst/>
                        </a:rPr>
                        <a:t>frais de carburant.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L’équipe demande un don de départ de 200 000$CA et un taux de 1 000 $ CA du kilomètre afin de financer la recherche. 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935916103"/>
                  </a:ext>
                </a:extLst>
              </a:tr>
              <a:tr h="212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L’</a:t>
                      </a:r>
                      <a:r>
                        <a:rPr lang="fr-CA" sz="1400" dirty="0" err="1" smtClean="0">
                          <a:effectLst/>
                        </a:rPr>
                        <a:t>Alcyone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C’est </a:t>
                      </a:r>
                      <a:r>
                        <a:rPr lang="fr-CA" sz="1400" dirty="0">
                          <a:effectLst/>
                        </a:rPr>
                        <a:t>un bateau expérimental conçu pour le </a:t>
                      </a:r>
                      <a:r>
                        <a:rPr lang="fr-CA" sz="1400" u="sng" dirty="0">
                          <a:effectLst/>
                          <a:hlinkClick r:id="rId5"/>
                        </a:rPr>
                        <a:t>commandant Cousteau</a:t>
                      </a:r>
                      <a:r>
                        <a:rPr lang="fr-CA" sz="1400" dirty="0">
                          <a:effectLst/>
                        </a:rPr>
                        <a:t>. 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La propulsion se fait par </a:t>
                      </a:r>
                      <a:r>
                        <a:rPr lang="fr-CA" sz="1400" dirty="0" err="1">
                          <a:effectLst/>
                        </a:rPr>
                        <a:t>turbovoiles</a:t>
                      </a:r>
                      <a:r>
                        <a:rPr lang="fr-CA" sz="1400" dirty="0">
                          <a:effectLst/>
                        </a:rPr>
                        <a:t> et moteur électrique. Les </a:t>
                      </a:r>
                      <a:r>
                        <a:rPr lang="fr-CA" sz="1400" dirty="0" err="1">
                          <a:effectLst/>
                        </a:rPr>
                        <a:t>turbovoiles</a:t>
                      </a:r>
                      <a:r>
                        <a:rPr lang="fr-CA" sz="1400" dirty="0">
                          <a:effectLst/>
                        </a:rPr>
                        <a:t> sont les grandes colonnes que l’on peut voir sur la photo.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Vitesse:</a:t>
                      </a:r>
                      <a:r>
                        <a:rPr lang="fr-CA" sz="1400" baseline="0" dirty="0" smtClean="0">
                          <a:effectLst/>
                        </a:rPr>
                        <a:t> </a:t>
                      </a:r>
                      <a:r>
                        <a:rPr lang="fr-CA" sz="1400" dirty="0" smtClean="0">
                          <a:effectLst/>
                        </a:rPr>
                        <a:t>10 </a:t>
                      </a:r>
                      <a:r>
                        <a:rPr lang="fr-CA" sz="1400" dirty="0">
                          <a:effectLst/>
                        </a:rPr>
                        <a:t>à 12 nœuds (par vents de 30 nœuds).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Dans l’Atlantique, on considère que les vents sont de 30 </a:t>
                      </a:r>
                      <a:r>
                        <a:rPr lang="fr-CA" sz="1400" dirty="0" smtClean="0">
                          <a:effectLst/>
                        </a:rPr>
                        <a:t>nœuds,</a:t>
                      </a:r>
                      <a:r>
                        <a:rPr lang="fr-CA" sz="1400" baseline="0" dirty="0" smtClean="0">
                          <a:effectLst/>
                        </a:rPr>
                        <a:t> sauf pendant 15% du temps de voyage où il est nul.</a:t>
                      </a: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10</a:t>
                      </a:r>
                      <a:r>
                        <a:rPr lang="fr-CA" sz="1400" dirty="0">
                          <a:effectLst/>
                        </a:rPr>
                        <a:t> 000$ par jour, auquel on ajoute 50$ du km.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La fondation Cousteau a besoin de cet argent pour sa recherche sur les océans.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184359776"/>
                  </a:ext>
                </a:extLst>
              </a:tr>
              <a:tr h="1635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Bicyclette </a:t>
                      </a:r>
                      <a:r>
                        <a:rPr lang="fr-CA" sz="1400" dirty="0">
                          <a:effectLst/>
                        </a:rPr>
                        <a:t>à moteur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La </a:t>
                      </a:r>
                      <a:r>
                        <a:rPr lang="fr-CA" sz="1400" dirty="0">
                          <a:effectLst/>
                        </a:rPr>
                        <a:t>bicyclette est fournie gracieusement par la compagnie </a:t>
                      </a:r>
                      <a:r>
                        <a:rPr lang="fr-CA" sz="1400" dirty="0" err="1">
                          <a:effectLst/>
                        </a:rPr>
                        <a:t>Ôvélo</a:t>
                      </a:r>
                      <a:r>
                        <a:rPr lang="fr-CA" sz="1400" dirty="0">
                          <a:effectLst/>
                        </a:rPr>
                        <a:t>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Elle est disponible sur tous les </a:t>
                      </a:r>
                      <a:r>
                        <a:rPr lang="fr-CA" sz="1400" dirty="0" err="1" smtClean="0">
                          <a:effectLst/>
                        </a:rPr>
                        <a:t>ontinents</a:t>
                      </a:r>
                      <a:r>
                        <a:rPr lang="fr-CA" sz="1400" dirty="0">
                          <a:effectLst/>
                        </a:rPr>
                        <a:t>. Munie d’un moteur électrique, elle </a:t>
                      </a:r>
                      <a:r>
                        <a:rPr lang="fr-CA" sz="1400" dirty="0" smtClean="0">
                          <a:effectLst/>
                        </a:rPr>
                        <a:t>facilite </a:t>
                      </a:r>
                      <a:r>
                        <a:rPr lang="fr-CA" sz="1400" dirty="0">
                          <a:effectLst/>
                        </a:rPr>
                        <a:t>l’ascension des côtes, mais n’est pas adéquate pour la traversée de grandes chaînes de montagnes.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Vitesse</a:t>
                      </a:r>
                      <a:r>
                        <a:rPr lang="fr-CA" sz="1400" dirty="0">
                          <a:effectLst/>
                        </a:rPr>
                        <a:t> régulière de 40 km/h grâce au moteur électrique (rechargé automatiquement par génératrice</a:t>
                      </a:r>
                      <a:r>
                        <a:rPr lang="fr-CA" sz="14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</a:rPr>
                        <a:t>Pas plus</a:t>
                      </a:r>
                      <a:r>
                        <a:rPr lang="fr-CA" sz="1400" baseline="0" dirty="0" smtClean="0">
                          <a:effectLst/>
                        </a:rPr>
                        <a:t> de 8 heures de vélo par jour.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400" dirty="0" smtClean="0">
                          <a:effectLst/>
                        </a:rPr>
                        <a:t>Elle </a:t>
                      </a:r>
                      <a:r>
                        <a:rPr lang="fr-CA" sz="1400" dirty="0">
                          <a:effectLst/>
                        </a:rPr>
                        <a:t>est fournie gratuitement par la compagnie </a:t>
                      </a:r>
                      <a:r>
                        <a:rPr lang="fr-CA" sz="1400" dirty="0" err="1">
                          <a:effectLst/>
                        </a:rPr>
                        <a:t>Ôvélo</a:t>
                      </a:r>
                      <a:r>
                        <a:rPr lang="fr-CA" sz="1400" dirty="0">
                          <a:effectLst/>
                        </a:rPr>
                        <a:t> en échange de publicité.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Aucun frais en électricité.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3729881439"/>
                  </a:ext>
                </a:extLst>
              </a:tr>
            </a:tbl>
          </a:graphicData>
        </a:graphic>
      </p:graphicFrame>
      <p:pic>
        <p:nvPicPr>
          <p:cNvPr id="3078" name="Imag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9" t="32153" r="30298" b="29967"/>
          <a:stretch>
            <a:fillRect/>
          </a:stretch>
        </p:blipFill>
        <p:spPr bwMode="auto">
          <a:xfrm>
            <a:off x="1286538" y="1285082"/>
            <a:ext cx="1242111" cy="128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 10" descr="https://upload.wikimedia.org/wikipedia/commons/a/a8/Alcyone_Turkmenbashy_19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6158" r="18964" b="28300"/>
          <a:stretch>
            <a:fillRect/>
          </a:stretch>
        </p:blipFill>
        <p:spPr bwMode="auto">
          <a:xfrm>
            <a:off x="1078918" y="3386474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18" y="5303783"/>
            <a:ext cx="17240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38737" y="638751"/>
            <a:ext cx="721896" cy="37190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6149775" y="1010653"/>
            <a:ext cx="2208161" cy="37190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6149775" y="2717797"/>
            <a:ext cx="2545045" cy="45854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7895537" y="3643232"/>
            <a:ext cx="970549" cy="280343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6777789" y="3730573"/>
            <a:ext cx="1082844" cy="30014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6126897" y="4818487"/>
            <a:ext cx="2253915" cy="2160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 rot="20342715">
            <a:off x="10274489" y="197915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Fonction affine</a:t>
            </a:r>
            <a:endParaRPr lang="fr-CA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20342715">
            <a:off x="9806865" y="395511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Fonction affine</a:t>
            </a:r>
            <a:endParaRPr lang="fr-CA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37316" y="638751"/>
            <a:ext cx="721896" cy="37190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 rot="21141017">
            <a:off x="6358330" y="3987917"/>
            <a:ext cx="3239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FF0000"/>
                </a:solidFill>
                <a:latin typeface="Forte" panose="03060902040502070203" pitchFamily="66" charset="0"/>
              </a:rPr>
              <a:t>Qu’est-ce que des nœuds? </a:t>
            </a:r>
          </a:p>
          <a:p>
            <a:r>
              <a:rPr lang="fr-CA" sz="1400" dirty="0">
                <a:solidFill>
                  <a:srgbClr val="FF0000"/>
                </a:solidFill>
                <a:latin typeface="Forte" panose="03060902040502070203" pitchFamily="66" charset="0"/>
              </a:rPr>
              <a:t>Le vent n’est pas constant : faudra ajuster le calcul de vitesse.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30775" y="5948443"/>
            <a:ext cx="2783043" cy="21600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 rot="21213949">
            <a:off x="6792964" y="5966393"/>
            <a:ext cx="206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latin typeface="Forte" panose="03060902040502070203" pitchFamily="66" charset="0"/>
              </a:rPr>
              <a:t>À prendre en compte</a:t>
            </a:r>
          </a:p>
        </p:txBody>
      </p:sp>
      <p:sp>
        <p:nvSpPr>
          <p:cNvPr id="19" name="ZoneTexte 18"/>
          <p:cNvSpPr txBox="1"/>
          <p:nvPr/>
        </p:nvSpPr>
        <p:spPr>
          <a:xfrm rot="21213949">
            <a:off x="9428209" y="6104892"/>
            <a:ext cx="206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Rien à calculer!</a:t>
            </a:r>
            <a:endParaRPr lang="fr-CA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/>
      <p:bldP spid="17" grpId="0"/>
      <p:bldP spid="16" grpId="0" animBg="1"/>
      <p:bldP spid="4" grpId="0"/>
      <p:bldP spid="18" grpId="0" animBg="1"/>
      <p:bldP spid="6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69248"/>
              </p:ext>
            </p:extLst>
          </p:nvPr>
        </p:nvGraphicFramePr>
        <p:xfrm>
          <a:off x="862012" y="734285"/>
          <a:ext cx="10479277" cy="50551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88250">
                  <a:extLst>
                    <a:ext uri="{9D8B030D-6E8A-4147-A177-3AD203B41FA5}">
                      <a16:colId xmlns:a16="http://schemas.microsoft.com/office/drawing/2014/main" val="550120683"/>
                    </a:ext>
                  </a:extLst>
                </a:gridCol>
                <a:gridCol w="3075600">
                  <a:extLst>
                    <a:ext uri="{9D8B030D-6E8A-4147-A177-3AD203B41FA5}">
                      <a16:colId xmlns:a16="http://schemas.microsoft.com/office/drawing/2014/main" val="3551826622"/>
                    </a:ext>
                  </a:extLst>
                </a:gridCol>
                <a:gridCol w="2780639">
                  <a:extLst>
                    <a:ext uri="{9D8B030D-6E8A-4147-A177-3AD203B41FA5}">
                      <a16:colId xmlns:a16="http://schemas.microsoft.com/office/drawing/2014/main" val="1466869675"/>
                    </a:ext>
                  </a:extLst>
                </a:gridCol>
                <a:gridCol w="2434788">
                  <a:extLst>
                    <a:ext uri="{9D8B030D-6E8A-4147-A177-3AD203B41FA5}">
                      <a16:colId xmlns:a16="http://schemas.microsoft.com/office/drawing/2014/main" val="55422846"/>
                    </a:ext>
                  </a:extLst>
                </a:gridCol>
              </a:tblGrid>
              <a:tr h="1691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L’autobus</a:t>
                      </a:r>
                      <a:r>
                        <a:rPr lang="fr-CA" sz="1600" baseline="0" dirty="0" smtClean="0">
                          <a:effectLst/>
                        </a:rPr>
                        <a:t> électrique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est semblable à ceux que l’on trouve dans la banlieue de Montréal. 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 autobus doivent être branchés au réseau électrique, l’énergie n’est donc pas gratuite. 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Plusieurs journalistes pourront monter à bord : ce sera excellent pour mousser les communications.</a:t>
                      </a:r>
                      <a:endParaRPr lang="fr-CA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r>
                        <a:rPr lang="fr-CA" sz="1600" dirty="0">
                          <a:effectLst/>
                        </a:rPr>
                        <a:t> </a:t>
                      </a:r>
                      <a:r>
                        <a:rPr lang="fr-C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Vitesse</a:t>
                      </a: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km/h environ.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consommation d’électricité coûtera environ 0,21¢/minute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935916103"/>
                  </a:ext>
                </a:extLst>
              </a:tr>
              <a:tr h="212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r>
                        <a:rPr lang="fr-CA" sz="1600" dirty="0" smtClean="0">
                          <a:effectLst/>
                        </a:rPr>
                        <a:t>L’</a:t>
                      </a:r>
                      <a:r>
                        <a:rPr lang="fr-CA" sz="1600" dirty="0" err="1" smtClean="0">
                          <a:effectLst/>
                        </a:rPr>
                        <a:t>Energy</a:t>
                      </a:r>
                      <a:r>
                        <a:rPr lang="fr-CA" sz="1600" baseline="0" dirty="0" smtClean="0">
                          <a:effectLst/>
                        </a:rPr>
                        <a:t> Observer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r>
                        <a:rPr lang="fr-CA" sz="1600" dirty="0">
                          <a:effectLst/>
                        </a:rPr>
                        <a:t> </a:t>
                      </a: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un bateau français propulsé aux énergies renouvelables.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s’offre seulement pour traverser l’Océan Pacifique, car il a d’autres engagements cette année.</a:t>
                      </a: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r>
                        <a:rPr lang="fr-C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Vitesse moyenne :</a:t>
                      </a: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 à 8 nœuds peu importe le vent.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tc>
                  <a:txBody>
                    <a:bodyPr/>
                    <a:lstStyle/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300 000$ CA pour traverser l’océan Pacifique.</a:t>
                      </a:r>
                    </a:p>
                    <a:p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(c’est le seul lieu géographique où il sera disponible cette année-là)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58" marR="48158" marT="0" marB="0"/>
                </a:tc>
                <a:extLst>
                  <a:ext uri="{0D108BD9-81ED-4DB2-BD59-A6C34878D82A}">
                    <a16:rowId xmlns:a16="http://schemas.microsoft.com/office/drawing/2014/main" val="184359776"/>
                  </a:ext>
                </a:extLst>
              </a:tr>
            </a:tbl>
          </a:graphicData>
        </a:graphic>
      </p:graphicFrame>
      <p:pic>
        <p:nvPicPr>
          <p:cNvPr id="7" name="Image 6" descr="https://upload.wikimedia.org/wikipedia/commons/thumb/a/a9/Societe_de_transport_de_Montreal_bus_36-901_-_01.jpg/1024px-Societe_de_transport_de_Montreal_bus_36-901_-_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9421" r="-1699" b="10618"/>
          <a:stretch/>
        </p:blipFill>
        <p:spPr bwMode="auto">
          <a:xfrm>
            <a:off x="1059867" y="1559795"/>
            <a:ext cx="1762125" cy="803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https://upload.wikimedia.org/wikipedia/commons/d/d3/Energy_Oberserver_Courcelles-sur-Sei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29" y="4060647"/>
            <a:ext cx="1781175" cy="11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101650" y="965874"/>
            <a:ext cx="1786756" cy="259865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ZoneTexte 1"/>
          <p:cNvSpPr txBox="1"/>
          <p:nvPr/>
        </p:nvSpPr>
        <p:spPr>
          <a:xfrm rot="20867626">
            <a:off x="9543624" y="1701954"/>
            <a:ext cx="1443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latin typeface="Forte" panose="03060902040502070203" pitchFamily="66" charset="0"/>
              </a:rPr>
              <a:t>Prix dépend du temps seulement</a:t>
            </a:r>
            <a:endParaRPr lang="fr-CA" b="1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5654" y="3930715"/>
            <a:ext cx="1786756" cy="259865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7721239" y="3674094"/>
            <a:ext cx="1080821" cy="253392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 rot="20732078">
            <a:off x="6429435" y="4175650"/>
            <a:ext cx="204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dirty="0">
                <a:solidFill>
                  <a:srgbClr val="FF0000"/>
                </a:solidFill>
                <a:latin typeface="Forte" panose="03060902040502070203" pitchFamily="66" charset="0"/>
              </a:rPr>
              <a:t>Encore des nœuds!</a:t>
            </a:r>
          </a:p>
          <a:p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 rot="20732078">
            <a:off x="9284432" y="5148315"/>
            <a:ext cx="20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dirty="0" smtClean="0">
                <a:solidFill>
                  <a:srgbClr val="FF0000"/>
                </a:solidFill>
                <a:latin typeface="Forte" panose="03060902040502070203" pitchFamily="66" charset="0"/>
              </a:rPr>
              <a:t>Aucun calcul</a:t>
            </a:r>
            <a:endParaRPr lang="fr-CA" dirty="0"/>
          </a:p>
        </p:txBody>
      </p:sp>
      <p:sp>
        <p:nvSpPr>
          <p:cNvPr id="12" name="Rectangle 11"/>
          <p:cNvSpPr/>
          <p:nvPr/>
        </p:nvSpPr>
        <p:spPr>
          <a:xfrm>
            <a:off x="8936890" y="3611996"/>
            <a:ext cx="1050878" cy="315490"/>
          </a:xfrm>
          <a:prstGeom prst="rect">
            <a:avLst/>
          </a:prstGeom>
          <a:solidFill>
            <a:srgbClr val="FFFF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66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 animBg="1"/>
      <p:bldP spid="10" grpId="0" animBg="1"/>
      <p:bldP spid="3" grpId="0"/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3. La planification</a:t>
            </a:r>
            <a:r>
              <a:rPr lang="fr-CA" b="1" dirty="0">
                <a:cs typeface="Calibri Light"/>
              </a:rPr>
              <a:t> et l'organisation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/>
              <a:t>Les étapes devront être identifiées</a:t>
            </a:r>
            <a:r>
              <a:rPr lang="fr-CA" dirty="0">
                <a:cs typeface="Calibri"/>
              </a:rPr>
              <a:t> et notées sur des post-it</a:t>
            </a:r>
            <a:endParaRPr lang="fr-CA" dirty="0"/>
          </a:p>
          <a:p>
            <a:endParaRPr lang="fr-CA" dirty="0"/>
          </a:p>
          <a:p>
            <a:r>
              <a:rPr lang="fr-CA" dirty="0"/>
              <a:t>L’ordre d’exécution doit être déterminée par la suite</a:t>
            </a:r>
            <a:endParaRPr lang="fr-CA" dirty="0">
              <a:cs typeface="Calibri"/>
            </a:endParaRPr>
          </a:p>
          <a:p>
            <a:endParaRPr lang="fr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750" y="4199461"/>
            <a:ext cx="3901448" cy="18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rgbClr val="00B0F0"/>
                </a:solidFill>
              </a:rPr>
              <a:t>Troisième étape : la planification</a:t>
            </a:r>
            <a:endParaRPr lang="fr-CA" b="1" dirty="0">
              <a:solidFill>
                <a:srgbClr val="00B0F0"/>
              </a:solidFill>
            </a:endParaRPr>
          </a:p>
        </p:txBody>
      </p:sp>
      <p:pic>
        <p:nvPicPr>
          <p:cNvPr id="4" name="oxBU92GFZs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2538" y="1450975"/>
            <a:ext cx="9197975" cy="51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7775736" y="4576833"/>
            <a:ext cx="2456169" cy="2281167"/>
            <a:chOff x="7803772" y="4360615"/>
            <a:chExt cx="2456169" cy="2281167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772" y="4360615"/>
              <a:ext cx="2456169" cy="2281167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8074134" y="4591664"/>
              <a:ext cx="1915447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CA" dirty="0">
                  <a:latin typeface="Forte" panose="03060902040502070203" pitchFamily="66" charset="0"/>
                </a:rPr>
                <a:t>Trouver de combien sera le don dans chaque ville, et le convertir dans la monnaie locale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2664176" y="3684643"/>
            <a:ext cx="2456169" cy="2281167"/>
            <a:chOff x="2808044" y="4059400"/>
            <a:chExt cx="2456169" cy="228116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044" y="4059400"/>
              <a:ext cx="2456169" cy="2281167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 rot="21132642">
              <a:off x="3175055" y="4553281"/>
              <a:ext cx="17813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latin typeface="Forte" panose="03060902040502070203" pitchFamily="66" charset="0"/>
                </a:rPr>
                <a:t>Identifier les monnaies dans chacune des villes</a:t>
              </a:r>
              <a:endParaRPr lang="fr-CA" dirty="0">
                <a:latin typeface="Forte" panose="03060902040502070203" pitchFamily="66" charset="0"/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8" y="1653986"/>
            <a:ext cx="2456169" cy="22811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596" y="108052"/>
            <a:ext cx="6418088" cy="1325563"/>
          </a:xfrm>
        </p:spPr>
        <p:txBody>
          <a:bodyPr>
            <a:normAutofit fontScale="90000"/>
          </a:bodyPr>
          <a:lstStyle/>
          <a:p>
            <a:r>
              <a:rPr lang="fr-CA" sz="4800" b="1" dirty="0" smtClean="0">
                <a:cs typeface="Calibri Light"/>
              </a:rPr>
              <a:t>Les </a:t>
            </a:r>
            <a:r>
              <a:rPr lang="fr-CA" sz="4800" b="1" dirty="0">
                <a:cs typeface="Calibri Light"/>
              </a:rPr>
              <a:t>étapes identifiées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21160546">
            <a:off x="768434" y="1861123"/>
            <a:ext cx="1484545" cy="149249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A" sz="1800" dirty="0" smtClean="0">
                <a:latin typeface="Forte" panose="03060902040502070203" pitchFamily="66" charset="0"/>
              </a:rPr>
              <a:t>Choisir des moyens de transport pour chaque trajet</a:t>
            </a:r>
            <a:endParaRPr lang="fr-CA" sz="1800" dirty="0">
              <a:latin typeface="Forte" panose="03060902040502070203" pitchFamily="66" charset="0"/>
              <a:cs typeface="Calibri"/>
            </a:endParaRPr>
          </a:p>
          <a:p>
            <a:endParaRPr lang="fr-CA" dirty="0"/>
          </a:p>
        </p:txBody>
      </p:sp>
      <p:grpSp>
        <p:nvGrpSpPr>
          <p:cNvPr id="5" name="Groupe 4"/>
          <p:cNvGrpSpPr/>
          <p:nvPr/>
        </p:nvGrpSpPr>
        <p:grpSpPr>
          <a:xfrm>
            <a:off x="2983873" y="1517469"/>
            <a:ext cx="2456169" cy="2281167"/>
            <a:chOff x="2914652" y="1762912"/>
            <a:chExt cx="2456169" cy="2281167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FE7E9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652" y="1762912"/>
              <a:ext cx="2456169" cy="2281167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 rot="21163551">
              <a:off x="3296298" y="2345930"/>
              <a:ext cx="19156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fr-CA" dirty="0" smtClean="0">
                  <a:latin typeface="Forte" panose="03060902040502070203" pitchFamily="66" charset="0"/>
                </a:rPr>
                <a:t>Établir l’ordre des villes</a:t>
              </a:r>
              <a:endParaRPr lang="fr-CA" dirty="0">
                <a:cs typeface="Calibri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9554287" y="3684643"/>
            <a:ext cx="2456169" cy="2281167"/>
            <a:chOff x="8503753" y="2194972"/>
            <a:chExt cx="2456169" cy="2281167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753" y="2194972"/>
              <a:ext cx="2456169" cy="2281167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8856684" y="2820762"/>
              <a:ext cx="1752600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r>
                <a:rPr lang="fr-CA" dirty="0" smtClean="0">
                  <a:latin typeface="Forte" panose="03060902040502070203" pitchFamily="66" charset="0"/>
                </a:rPr>
                <a:t>S’assurer que le voyage peut se faire dans le temps désiré</a:t>
              </a:r>
              <a:endParaRPr lang="fr-CA" dirty="0">
                <a:latin typeface="Forte" panose="03060902040502070203" pitchFamily="66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8287231" y="2224388"/>
            <a:ext cx="2456169" cy="2281167"/>
            <a:chOff x="8889650" y="264309"/>
            <a:chExt cx="2456169" cy="228116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9650" y="264309"/>
              <a:ext cx="2456169" cy="2281167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 rot="21074992">
              <a:off x="9418529" y="932643"/>
              <a:ext cx="163645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fr-CA" dirty="0">
                  <a:latin typeface="Forte" panose="03060902040502070203" pitchFamily="66" charset="0"/>
                </a:rPr>
                <a:t>calculer le prix de chaque </a:t>
              </a:r>
              <a:r>
                <a:rPr lang="fr-CA" dirty="0" smtClean="0">
                  <a:latin typeface="Forte" panose="03060902040502070203" pitchFamily="66" charset="0"/>
                </a:rPr>
                <a:t>trajet</a:t>
              </a:r>
              <a:endParaRPr lang="fr-CA" dirty="0">
                <a:cs typeface="Calibri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08009" y="4235895"/>
            <a:ext cx="2456169" cy="2281167"/>
            <a:chOff x="319596" y="3714730"/>
            <a:chExt cx="2456169" cy="228116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96" y="3714730"/>
              <a:ext cx="2456169" cy="2281167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 rot="21295566">
              <a:off x="593950" y="4102975"/>
              <a:ext cx="1907459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r>
                <a:rPr lang="fr-CA" dirty="0">
                  <a:latin typeface="Forte" panose="03060902040502070203" pitchFamily="66" charset="0"/>
                </a:rPr>
                <a:t>calculer </a:t>
              </a:r>
              <a:r>
                <a:rPr lang="fr-CA" dirty="0" smtClean="0">
                  <a:latin typeface="Forte" panose="03060902040502070203" pitchFamily="66" charset="0"/>
                </a:rPr>
                <a:t>la différence entre le voyage en navette spatiale et le tour du monde</a:t>
              </a:r>
              <a:endParaRPr lang="fr-CA" dirty="0">
                <a:cs typeface="Calibri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649540" y="2301530"/>
            <a:ext cx="2456169" cy="2281167"/>
            <a:chOff x="5030216" y="3577723"/>
            <a:chExt cx="2456169" cy="2281167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216" y="3577723"/>
              <a:ext cx="2456169" cy="2281167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5281833" y="3883564"/>
              <a:ext cx="195293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fr-CA" dirty="0" smtClean="0">
                  <a:latin typeface="Forte" panose="03060902040502070203" pitchFamily="66" charset="0"/>
                </a:rPr>
                <a:t>Vérifier sur le tableau les distances entre les villes</a:t>
              </a:r>
              <a:endParaRPr lang="fr-CA" dirty="0">
                <a:latin typeface="Forte" panose="03060902040502070203" pitchFamily="66" charset="0"/>
              </a:endParaRPr>
            </a:p>
            <a:p>
              <a:endParaRPr lang="fr-CA" dirty="0">
                <a:cs typeface="Calibri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9554287" y="661299"/>
            <a:ext cx="2456169" cy="2281167"/>
            <a:chOff x="5380854" y="1228257"/>
            <a:chExt cx="2456169" cy="2281167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FE7E9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854" y="1228257"/>
              <a:ext cx="2456169" cy="228116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5962038" y="1747683"/>
              <a:ext cx="1524347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r>
                <a:rPr lang="fr-CA" dirty="0">
                  <a:latin typeface="Forte" panose="03060902040502070203" pitchFamily="66" charset="0"/>
                </a:rPr>
                <a:t>calculer </a:t>
              </a:r>
              <a:r>
                <a:rPr lang="fr-CA" dirty="0" smtClean="0">
                  <a:latin typeface="Forte" panose="03060902040502070203" pitchFamily="66" charset="0"/>
                </a:rPr>
                <a:t>la durée de chaque trajet</a:t>
              </a:r>
              <a:endParaRPr lang="fr-CA" dirty="0">
                <a:latin typeface="Forte" panose="03060902040502070203" pitchFamily="66" charset="0"/>
              </a:endParaRPr>
            </a:p>
            <a:p>
              <a:endParaRPr lang="fr-CA" dirty="0">
                <a:cs typeface="Calibri"/>
              </a:endParaRPr>
            </a:p>
            <a:p>
              <a:endParaRPr lang="fr-CA" dirty="0">
                <a:cs typeface="Calibri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5122180" y="4544461"/>
            <a:ext cx="2456169" cy="2281167"/>
            <a:chOff x="2808044" y="4059400"/>
            <a:chExt cx="2456169" cy="2281167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044" y="4059400"/>
              <a:ext cx="2456169" cy="2281167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 rot="21132642">
              <a:off x="3175055" y="4691781"/>
              <a:ext cx="1781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latin typeface="Forte" panose="03060902040502070203" pitchFamily="66" charset="0"/>
                </a:rPr>
                <a:t>Trouver de combien sera le don total</a:t>
              </a:r>
              <a:endParaRPr lang="fr-CA" dirty="0">
                <a:latin typeface="Forte" panose="0306090204050207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60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9336282" y="2266382"/>
            <a:ext cx="2456169" cy="2281167"/>
            <a:chOff x="7803772" y="4360615"/>
            <a:chExt cx="2456169" cy="2281167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772" y="4360615"/>
              <a:ext cx="2456169" cy="2281167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8074134" y="4591664"/>
              <a:ext cx="1915447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CA" dirty="0">
                  <a:latin typeface="Forte" panose="03060902040502070203" pitchFamily="66" charset="0"/>
                </a:rPr>
                <a:t>Trouver de combien sera le don dans chaque ville, et le convertir dans la monnaie locale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9277820" y="55862"/>
            <a:ext cx="2456169" cy="2281167"/>
            <a:chOff x="2808044" y="4059400"/>
            <a:chExt cx="2456169" cy="228116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044" y="4059400"/>
              <a:ext cx="2456169" cy="2281167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 rot="21132642">
              <a:off x="3175055" y="4553281"/>
              <a:ext cx="17813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latin typeface="Forte" panose="03060902040502070203" pitchFamily="66" charset="0"/>
                </a:rPr>
                <a:t>Identifier les monnaies dans chacune des villes</a:t>
              </a:r>
              <a:endParaRPr lang="fr-CA" dirty="0">
                <a:latin typeface="Forte" panose="03060902040502070203" pitchFamily="66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596" y="108052"/>
            <a:ext cx="5519730" cy="1325563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cs typeface="Calibri Light"/>
              </a:rPr>
              <a:t>Organisation</a:t>
            </a:r>
            <a:endParaRPr lang="fr-CA" sz="4800" b="1" dirty="0">
              <a:cs typeface="Calibri Light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67423" y="1413943"/>
            <a:ext cx="2456169" cy="2281167"/>
            <a:chOff x="2914652" y="1762912"/>
            <a:chExt cx="2456169" cy="2281167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FE7E9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652" y="1762912"/>
              <a:ext cx="2456169" cy="2281167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 rot="21163551">
              <a:off x="3296298" y="2345930"/>
              <a:ext cx="19156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fr-CA" dirty="0" smtClean="0">
                  <a:latin typeface="Forte" panose="03060902040502070203" pitchFamily="66" charset="0"/>
                </a:rPr>
                <a:t>Établir l’ordre des villes</a:t>
              </a:r>
              <a:endParaRPr lang="fr-CA" dirty="0">
                <a:cs typeface="Calibri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9329801" y="4476902"/>
            <a:ext cx="2456169" cy="2281167"/>
            <a:chOff x="8503753" y="2194972"/>
            <a:chExt cx="2456169" cy="2281167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753" y="2194972"/>
              <a:ext cx="2456169" cy="2281167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8856684" y="2820762"/>
              <a:ext cx="1752600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r>
                <a:rPr lang="fr-CA" dirty="0" smtClean="0">
                  <a:latin typeface="Forte" panose="03060902040502070203" pitchFamily="66" charset="0"/>
                </a:rPr>
                <a:t>S’assurer que le voyage peut se faire dans le temps désiré</a:t>
              </a:r>
              <a:endParaRPr lang="fr-CA" dirty="0">
                <a:latin typeface="Forte" panose="03060902040502070203" pitchFamily="66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3481649" y="4301157"/>
            <a:ext cx="2456169" cy="2281167"/>
            <a:chOff x="8889650" y="264309"/>
            <a:chExt cx="2456169" cy="228116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9650" y="264309"/>
              <a:ext cx="2456169" cy="2281167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 rot="21074992">
              <a:off x="9256354" y="547557"/>
              <a:ext cx="163645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fr-CA" dirty="0">
                  <a:latin typeface="Forte" panose="03060902040502070203" pitchFamily="66" charset="0"/>
                </a:rPr>
                <a:t>calculer le prix de chaque </a:t>
              </a:r>
              <a:r>
                <a:rPr lang="fr-CA" dirty="0" smtClean="0">
                  <a:latin typeface="Forte" panose="03060902040502070203" pitchFamily="66" charset="0"/>
                </a:rPr>
                <a:t>trajet</a:t>
              </a:r>
              <a:endParaRPr lang="fr-CA" dirty="0">
                <a:cs typeface="Calibri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549133" y="2281600"/>
            <a:ext cx="2456169" cy="2281167"/>
            <a:chOff x="319596" y="3714730"/>
            <a:chExt cx="2456169" cy="2281167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96" y="3714730"/>
              <a:ext cx="2456169" cy="2281167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 rot="21295566">
              <a:off x="593950" y="4102975"/>
              <a:ext cx="1907459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r>
                <a:rPr lang="fr-CA" dirty="0">
                  <a:latin typeface="Forte" panose="03060902040502070203" pitchFamily="66" charset="0"/>
                </a:rPr>
                <a:t>calculer </a:t>
              </a:r>
              <a:r>
                <a:rPr lang="fr-CA" dirty="0" smtClean="0">
                  <a:latin typeface="Forte" panose="03060902040502070203" pitchFamily="66" charset="0"/>
                </a:rPr>
                <a:t>la différence entre le voyage en navette spatiale et le tour du monde</a:t>
              </a:r>
              <a:endParaRPr lang="fr-CA" dirty="0">
                <a:cs typeface="Calibri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457108" y="1519865"/>
            <a:ext cx="2456169" cy="2281167"/>
            <a:chOff x="5030216" y="3577723"/>
            <a:chExt cx="2456169" cy="2281167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216" y="3577723"/>
              <a:ext cx="2456169" cy="2281167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5281833" y="3883564"/>
              <a:ext cx="195293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fr-CA" dirty="0" smtClean="0">
                  <a:latin typeface="Forte" panose="03060902040502070203" pitchFamily="66" charset="0"/>
                </a:rPr>
                <a:t>Vérifier sur le tableau les distances entre les villes</a:t>
              </a:r>
              <a:endParaRPr lang="fr-CA" dirty="0">
                <a:latin typeface="Forte" panose="03060902040502070203" pitchFamily="66" charset="0"/>
              </a:endParaRPr>
            </a:p>
            <a:p>
              <a:endParaRPr lang="fr-CA" dirty="0">
                <a:cs typeface="Calibri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6409290" y="55862"/>
            <a:ext cx="2456169" cy="2281167"/>
            <a:chOff x="5380854" y="1228257"/>
            <a:chExt cx="2456169" cy="2281167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FE7E9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854" y="1228257"/>
              <a:ext cx="2456169" cy="228116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5962038" y="1747683"/>
              <a:ext cx="1524347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r>
                <a:rPr lang="fr-CA" dirty="0">
                  <a:latin typeface="Forte" panose="03060902040502070203" pitchFamily="66" charset="0"/>
                </a:rPr>
                <a:t>calculer </a:t>
              </a:r>
              <a:r>
                <a:rPr lang="fr-CA" dirty="0" smtClean="0">
                  <a:latin typeface="Forte" panose="03060902040502070203" pitchFamily="66" charset="0"/>
                </a:rPr>
                <a:t>la durée de chaque trajet</a:t>
              </a:r>
              <a:endParaRPr lang="fr-CA" dirty="0">
                <a:latin typeface="Forte" panose="03060902040502070203" pitchFamily="66" charset="0"/>
              </a:endParaRPr>
            </a:p>
            <a:p>
              <a:endParaRPr lang="fr-CA" dirty="0">
                <a:cs typeface="Calibri"/>
              </a:endParaRPr>
            </a:p>
            <a:p>
              <a:endParaRPr lang="fr-CA" dirty="0">
                <a:cs typeface="Calibri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706363" y="4547549"/>
            <a:ext cx="2456169" cy="2281167"/>
            <a:chOff x="2808044" y="4059400"/>
            <a:chExt cx="2456169" cy="2281167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044" y="4059400"/>
              <a:ext cx="2456169" cy="2281167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 rot="21132642">
              <a:off x="3175055" y="4691781"/>
              <a:ext cx="1781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latin typeface="Forte" panose="03060902040502070203" pitchFamily="66" charset="0"/>
                </a:rPr>
                <a:t>Trouver de combien sera le don total</a:t>
              </a:r>
              <a:endParaRPr lang="fr-CA" dirty="0">
                <a:latin typeface="Forte" panose="03060902040502070203" pitchFamily="66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084943" y="146045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Forte" panose="03060902040502070203" pitchFamily="66" charset="0"/>
              </a:rPr>
              <a:t>1</a:t>
            </a:r>
            <a:endParaRPr lang="fr-CA" sz="2800" b="1" dirty="0">
              <a:latin typeface="Forte" panose="03060902040502070203" pitchFamily="66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127430" y="4021854"/>
            <a:ext cx="2456169" cy="2281167"/>
            <a:chOff x="8503753" y="2194972"/>
            <a:chExt cx="2456169" cy="2281167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753" y="2194972"/>
              <a:ext cx="2456169" cy="2281167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>
              <a:off x="8855537" y="2675646"/>
              <a:ext cx="1752600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r>
                <a:rPr lang="fr-CA" dirty="0" smtClean="0">
                  <a:latin typeface="Forte" panose="03060902040502070203" pitchFamily="66" charset="0"/>
                </a:rPr>
                <a:t>Choisir des moyens de transport pour chaque trajet</a:t>
              </a:r>
              <a:endParaRPr lang="fr-CA" dirty="0">
                <a:latin typeface="Forte" panose="03060902040502070203" pitchFamily="66" charset="0"/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1908745" y="403954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Forte" panose="03060902040502070203" pitchFamily="66" charset="0"/>
              </a:rPr>
              <a:t>2</a:t>
            </a:r>
            <a:endParaRPr lang="fr-CA" sz="2800" b="1" dirty="0">
              <a:latin typeface="Forte" panose="03060902040502070203" pitchFamily="66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233689" y="15899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Forte" panose="03060902040502070203" pitchFamily="66" charset="0"/>
              </a:rPr>
              <a:t>3</a:t>
            </a:r>
            <a:endParaRPr lang="fr-CA" sz="2800" b="1" dirty="0">
              <a:latin typeface="Forte" panose="03060902040502070203" pitchFamily="66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1071090" y="12650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Forte" panose="03060902040502070203" pitchFamily="66" charset="0"/>
              </a:rPr>
              <a:t>8</a:t>
            </a:r>
            <a:endParaRPr lang="fr-CA" sz="2800" b="1" dirty="0">
              <a:latin typeface="Forte" panose="03060902040502070203" pitchFamily="66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391652" y="45887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Forte" panose="03060902040502070203" pitchFamily="66" charset="0"/>
              </a:rPr>
              <a:t>7</a:t>
            </a:r>
            <a:endParaRPr lang="fr-CA" sz="2800" b="1" dirty="0">
              <a:latin typeface="Forte" panose="03060902040502070203" pitchFamily="66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239252" y="227121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Forte" panose="03060902040502070203" pitchFamily="66" charset="0"/>
              </a:rPr>
              <a:t>6</a:t>
            </a:r>
            <a:endParaRPr lang="fr-CA" sz="2800" b="1" dirty="0">
              <a:latin typeface="Forte" panose="03060902040502070203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086852" y="8209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Forte" panose="03060902040502070203" pitchFamily="66" charset="0"/>
              </a:rPr>
              <a:t>5</a:t>
            </a:r>
            <a:endParaRPr lang="fr-CA" sz="2800" b="1" dirty="0">
              <a:latin typeface="Forte" panose="03060902040502070203" pitchFamily="66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233689" y="446530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latin typeface="Forte" panose="03060902040502070203" pitchFamily="66" charset="0"/>
              </a:rPr>
              <a:t>4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0847821" y="4579472"/>
            <a:ext cx="52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Forte" panose="03060902040502070203" pitchFamily="66" charset="0"/>
              </a:rPr>
              <a:t>10</a:t>
            </a:r>
            <a:endParaRPr lang="fr-CA" sz="2800" b="1" dirty="0">
              <a:latin typeface="Forte" panose="03060902040502070203" pitchFamily="66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1069786" y="224395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Forte" panose="03060902040502070203" pitchFamily="66" charset="0"/>
              </a:rPr>
              <a:t>9</a:t>
            </a:r>
            <a:endParaRPr lang="fr-CA" sz="2800" b="1" dirty="0">
              <a:latin typeface="Forte" panose="03060902040502070203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02984" y="5573385"/>
            <a:ext cx="164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  <a:latin typeface="Forte" panose="03060902040502070203" pitchFamily="66" charset="0"/>
              </a:rPr>
              <a:t>Plusieurs calculs !</a:t>
            </a:r>
            <a:endParaRPr lang="fr-CA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260574" y="1432298"/>
            <a:ext cx="164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  <a:latin typeface="Forte" panose="03060902040502070203" pitchFamily="66" charset="0"/>
              </a:rPr>
              <a:t>Plusieurs calculs !</a:t>
            </a:r>
            <a:endParaRPr lang="fr-CA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32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C36E4-F052-4305-ABD5-0CB17EE6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2" y="205991"/>
            <a:ext cx="8679888" cy="1325563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L’avalanche!</a:t>
            </a:r>
            <a:endParaRPr lang="fr-FR" sz="4800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9599" y="1438496"/>
            <a:ext cx="2791326" cy="1323722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509981-7BFA-45E2-AD66-CB70D8E77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412518">
            <a:off x="9363704" y="549612"/>
            <a:ext cx="2376515" cy="118167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 le millionnaire à planifier son tour du 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départ se fait à Montréal le 10 janvier, et le retour au même endroit au printemps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5 moyens de transport devront être utilisés. </a:t>
            </a:r>
            <a:r>
              <a:rPr lang="fr-CA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coût doit être moins grand que la valeur en essence utilisée pour un voyage en navette spatiale.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dois choisir 7 villes sur les 11 proposée, pour visiter 7 continents. (Amérique du Nord, du Sud et Centrale, Europe, Afrique, Asie et 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Océanie)</a:t>
            </a:r>
            <a:endParaRPr lang="fr-C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simplifierons les calculs en considérant seulement les distances en ligne droite entre les 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villes.</a:t>
            </a:r>
            <a:endParaRPr lang="fr-C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FBD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Vérifie les températures moyennes des pays au moment où tu les visiteras. (l’information est disponible sur le site de 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Météomédia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vélo demande une température moyenne de 10 degrés Celsius 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N’oublie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qu’il est possible de dormir en autobus, en avion ou en bateau, mais pas en bicyclette! Considère qu’il pédalera 8 heures par jour.</a:t>
            </a: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fr-CA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don d’égale valeur doit être fait dans chacune de ces villes, dans la monnaie du pays. Il partagera également entre chaque ville l’argent économisé en coût de transport.**</a:t>
            </a: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99" y="2791872"/>
            <a:ext cx="2791326" cy="6276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31" y="3419490"/>
            <a:ext cx="2803594" cy="13004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69119">
            <a:off x="5413439" y="-75885"/>
            <a:ext cx="2212455" cy="2837499"/>
          </a:xfrm>
          <a:prstGeom prst="rect">
            <a:avLst/>
          </a:prstGeom>
        </p:spPr>
      </p:pic>
      <p:pic>
        <p:nvPicPr>
          <p:cNvPr id="2054" name="Image 1" descr="Résultats de recherche d'images pour « carte du monde vierge 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186">
            <a:off x="6344123" y="2595241"/>
            <a:ext cx="2298900" cy="16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9271"/>
              </p:ext>
            </p:extLst>
          </p:nvPr>
        </p:nvGraphicFramePr>
        <p:xfrm>
          <a:off x="7647986" y="4755756"/>
          <a:ext cx="4262120" cy="1435104"/>
        </p:xfrm>
        <a:graphic>
          <a:graphicData uri="http://schemas.openxmlformats.org/drawingml/2006/table">
            <a:tbl>
              <a:tblPr firstRow="1" firstCol="1" bandRow="1"/>
              <a:tblGrid>
                <a:gridCol w="608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C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Conversion des devises</a:t>
                      </a: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26642">
            <a:off x="1044164" y="4189314"/>
            <a:ext cx="5101108" cy="914109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87407"/>
              </p:ext>
            </p:extLst>
          </p:nvPr>
        </p:nvGraphicFramePr>
        <p:xfrm>
          <a:off x="2549985" y="5258371"/>
          <a:ext cx="4262120" cy="1435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 </a:t>
                      </a:r>
                      <a:r>
                        <a:rPr lang="fr-CA" sz="1100" dirty="0" smtClean="0">
                          <a:effectLst/>
                        </a:rPr>
                        <a:t>Tableau des distances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 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2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4. La réalisation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5900" y="1981250"/>
            <a:ext cx="4820992" cy="32956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200" y="3160295"/>
            <a:ext cx="366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/>
              <a:t>À vous de jouer!</a:t>
            </a:r>
            <a:endParaRPr lang="fr-CA" sz="4000" b="1" dirty="0"/>
          </a:p>
        </p:txBody>
      </p:sp>
    </p:spTree>
    <p:extLst>
      <p:ext uri="{BB962C8B-B14F-4D97-AF65-F5344CB8AC3E}">
        <p14:creationId xmlns:p14="http://schemas.microsoft.com/office/powerpoint/2010/main" val="34896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00869"/>
            <a:ext cx="7277100" cy="4797425"/>
          </a:xfrm>
        </p:spPr>
        <p:txBody>
          <a:bodyPr>
            <a:normAutofit/>
          </a:bodyPr>
          <a:lstStyle/>
          <a:p>
            <a:r>
              <a:rPr lang="fr-CA" b="1" dirty="0"/>
              <a:t>5. La validation</a:t>
            </a:r>
            <a:r>
              <a:rPr lang="fr-CA" b="1" dirty="0">
                <a:cs typeface="Calibri Light"/>
              </a:rPr>
              <a:t/>
            </a:r>
            <a:br>
              <a:rPr lang="fr-CA" b="1" dirty="0">
                <a:cs typeface="Calibri Light"/>
              </a:rPr>
            </a:br>
            <a:r>
              <a:rPr lang="fr-CA" b="1" dirty="0">
                <a:cs typeface="Calibri Light"/>
              </a:rPr>
              <a:t/>
            </a:r>
            <a:br>
              <a:rPr lang="fr-CA" b="1" dirty="0">
                <a:cs typeface="Calibri Light"/>
              </a:rPr>
            </a:br>
            <a:r>
              <a:rPr lang="fr-CA" sz="3200" dirty="0"/>
              <a:t>Une fois les résultats obtenus, il faut valider avec l’intention et le plan établi pour vérifier que rien n’ait été oublié.</a:t>
            </a:r>
            <a:r>
              <a:rPr lang="fr-CA" sz="3200" dirty="0">
                <a:cs typeface="Calibri Light"/>
              </a:rPr>
              <a:t/>
            </a:r>
            <a:br>
              <a:rPr lang="fr-CA" sz="3200" dirty="0">
                <a:cs typeface="Calibri Light"/>
              </a:rPr>
            </a:br>
            <a:r>
              <a:rPr lang="fr-CA" sz="3200" dirty="0">
                <a:cs typeface="Calibri Light"/>
              </a:rPr>
              <a:t/>
            </a:r>
            <a:br>
              <a:rPr lang="fr-CA" sz="3200" dirty="0">
                <a:cs typeface="Calibri Light"/>
              </a:rPr>
            </a:br>
            <a:endParaRPr lang="fr-CA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0976" y="612535"/>
            <a:ext cx="3901448" cy="298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411" y="365125"/>
            <a:ext cx="8951496" cy="1325563"/>
          </a:xfrm>
        </p:spPr>
        <p:txBody>
          <a:bodyPr>
            <a:normAutofit/>
          </a:bodyPr>
          <a:lstStyle/>
          <a:p>
            <a:r>
              <a:rPr lang="fr-CA" dirty="0"/>
              <a:t>1. </a:t>
            </a:r>
            <a:r>
              <a:rPr lang="fr-CA" b="1" dirty="0"/>
              <a:t>Le survol : </a:t>
            </a:r>
            <a:r>
              <a:rPr lang="fr-CA" b="1" dirty="0" smtClean="0"/>
              <a:t>Anticiper </a:t>
            </a:r>
            <a:r>
              <a:rPr lang="fr-CA" b="1" dirty="0">
                <a:cs typeface="Calibri Light"/>
              </a:rPr>
              <a:t/>
            </a:r>
            <a:br>
              <a:rPr lang="fr-CA" b="1" dirty="0">
                <a:cs typeface="Calibri Light"/>
              </a:rPr>
            </a:br>
            <a:r>
              <a:rPr lang="fr-CA" b="1" dirty="0"/>
              <a:t>le contexte et l'intention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8054" y="2054486"/>
            <a:ext cx="99006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fr-CA" b="1" dirty="0"/>
              <a:t>Stratégie </a:t>
            </a:r>
            <a:r>
              <a:rPr lang="fr-CA" b="1" dirty="0" smtClean="0"/>
              <a:t>1</a:t>
            </a:r>
            <a:endParaRPr lang="fr-CA" b="1" dirty="0">
              <a:cs typeface="Calibri"/>
            </a:endParaRPr>
          </a:p>
          <a:p>
            <a:pPr>
              <a:buNone/>
            </a:pPr>
            <a:r>
              <a:rPr lang="fr-CA" dirty="0" smtClean="0">
                <a:cs typeface="Calibri"/>
              </a:rPr>
              <a:t>On </a:t>
            </a:r>
            <a:r>
              <a:rPr lang="fr-CA" dirty="0">
                <a:cs typeface="Calibri"/>
              </a:rPr>
              <a:t>observe:</a:t>
            </a:r>
            <a:endParaRPr lang="fr-FR" dirty="0"/>
          </a:p>
          <a:p>
            <a:r>
              <a:rPr lang="fr-CA" dirty="0"/>
              <a:t>Le titre</a:t>
            </a:r>
            <a:r>
              <a:rPr lang="fr-CA" dirty="0">
                <a:cs typeface="Calibri"/>
              </a:rPr>
              <a:t>, les sous-titres</a:t>
            </a:r>
          </a:p>
          <a:p>
            <a:r>
              <a:rPr lang="fr-CA" dirty="0"/>
              <a:t>Les illustrations</a:t>
            </a:r>
          </a:p>
          <a:p>
            <a:r>
              <a:rPr lang="fr-CA" dirty="0"/>
              <a:t>Les tableaux</a:t>
            </a:r>
          </a:p>
          <a:p>
            <a:pPr marL="0" indent="0">
              <a:buNone/>
            </a:pPr>
            <a:endParaRPr lang="fr-CA" dirty="0">
              <a:cs typeface="Calibri"/>
            </a:endParaRPr>
          </a:p>
          <a:p>
            <a:pPr marL="0" indent="0">
              <a:buNone/>
            </a:pPr>
            <a:r>
              <a:rPr lang="fr-CA" b="1" dirty="0">
                <a:cs typeface="Calibri"/>
              </a:rPr>
              <a:t>Stratégie 2</a:t>
            </a:r>
            <a:r>
              <a:rPr lang="fr-CA" dirty="0">
                <a:cs typeface="Calibri"/>
              </a:rPr>
              <a:t>: </a:t>
            </a:r>
            <a:endParaRPr lang="fr-CA" dirty="0"/>
          </a:p>
          <a:p>
            <a:r>
              <a:rPr lang="fr-CA" dirty="0"/>
              <a:t>O</a:t>
            </a:r>
            <a:r>
              <a:rPr lang="fr-CA" dirty="0" smtClean="0"/>
              <a:t>n </a:t>
            </a:r>
            <a:r>
              <a:rPr lang="fr-CA" dirty="0"/>
              <a:t>repère</a:t>
            </a:r>
            <a:r>
              <a:rPr lang="fr-CA" dirty="0">
                <a:cs typeface="Calibri"/>
              </a:rPr>
              <a:t> la question</a:t>
            </a:r>
          </a:p>
          <a:p>
            <a:pPr marL="0" indent="0">
              <a:buNone/>
              <a:tabLst>
                <a:tab pos="268288" algn="l"/>
              </a:tabLst>
            </a:pPr>
            <a:r>
              <a:rPr lang="fr-CA" dirty="0" smtClean="0">
                <a:cs typeface="Calibri"/>
              </a:rPr>
              <a:t>	</a:t>
            </a:r>
            <a:r>
              <a:rPr lang="fr-CA" b="1" dirty="0" smtClean="0">
                <a:cs typeface="Calibri"/>
              </a:rPr>
              <a:t>Ou </a:t>
            </a:r>
          </a:p>
          <a:p>
            <a:r>
              <a:rPr lang="fr-CA" dirty="0" smtClean="0">
                <a:cs typeface="Calibri"/>
              </a:rPr>
              <a:t>On </a:t>
            </a:r>
            <a:r>
              <a:rPr lang="fr-CA" dirty="0">
                <a:cs typeface="Calibri"/>
              </a:rPr>
              <a:t>identifie </a:t>
            </a:r>
            <a:r>
              <a:rPr lang="fr-CA" dirty="0" smtClean="0">
                <a:cs typeface="Calibri"/>
              </a:rPr>
              <a:t>l'intention de résolution de problème</a:t>
            </a:r>
            <a:endParaRPr lang="fr-CA" dirty="0">
              <a:cs typeface="Calibri"/>
            </a:endParaRPr>
          </a:p>
          <a:p>
            <a:pPr marL="0" indent="0">
              <a:buNone/>
            </a:pPr>
            <a:endParaRPr lang="fr-CA" dirty="0">
              <a:cs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671" y="1327"/>
            <a:ext cx="3809233" cy="28538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300" y="4230155"/>
            <a:ext cx="1493525" cy="1213489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8391695" y="5102245"/>
            <a:ext cx="3105150" cy="887812"/>
          </a:xfrm>
          <a:prstGeom prst="wedgeEllipseCallout">
            <a:avLst>
              <a:gd name="adj1" fmla="val -66568"/>
              <a:gd name="adj2" fmla="val -804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Zut! Je suis repérée…</a:t>
            </a:r>
          </a:p>
        </p:txBody>
      </p:sp>
    </p:spTree>
    <p:extLst>
      <p:ext uri="{BB962C8B-B14F-4D97-AF65-F5344CB8AC3E}">
        <p14:creationId xmlns:p14="http://schemas.microsoft.com/office/powerpoint/2010/main" val="16806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rgbClr val="00B0F0"/>
                </a:solidFill>
              </a:rPr>
              <a:t>Première étape : le survol</a:t>
            </a:r>
            <a:endParaRPr lang="fr-CA" b="1" dirty="0">
              <a:solidFill>
                <a:srgbClr val="00B0F0"/>
              </a:solidFill>
            </a:endParaRPr>
          </a:p>
        </p:txBody>
      </p:sp>
      <p:pic>
        <p:nvPicPr>
          <p:cNvPr id="3" name="5R_-lVhiqS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6585" y="1690688"/>
            <a:ext cx="8614770" cy="4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8" y="1376419"/>
            <a:ext cx="7459997" cy="5370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660" y="123934"/>
            <a:ext cx="112457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Situation-problème : Le tour du monde du millionnaire</a:t>
            </a:r>
            <a:endParaRPr lang="fr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millionnaire discute avec son agent de communication sur une plage de Bora-Bora.</a:t>
            </a:r>
            <a:endParaRPr lang="fr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532" y="318709"/>
            <a:ext cx="11113826" cy="653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fr-CA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Aide le millionnaire à planifier son tour du monde, sans utiliser de pétrole, en trouvant le trajet le plus économique en temps, en argent, tout en respectant les différentes contraintes.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CA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Données techniques essentielles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Le départ se fait à Montréal le 10 janvier, et le retour au même endroit au printemps, avant le 21 mars. 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Le millionnaire descend d’abord vers le sud (pour profiter de la chaleur) et ira ensuite vers l’est.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Les sept villes à visiter sont : Accra au Ghana, Auckland en Nouvelle-Zélande, Managua aux Philippines, Bucarest en Roumanie, San Francisco aux États-Unis, Porto </a:t>
            </a:r>
            <a:r>
              <a:rPr lang="fr-CA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Alegre</a:t>
            </a: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 au Brésil et Singapour.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Nous simplifierons les calculs en considérant seulement les distances en ligne droite entre les villes. 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Cinq moyens de transport donnés devront être utilisés. 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Il est possible de dormir en autobus, en avion ou en bateau, mais pas en bicyclette! 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Le vélo demande une température moyenne de 10 degrés Celsius et peut être utilisé un maximum de 8 heures par jour. 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CA" dirty="0">
                <a:latin typeface="Calibri" panose="020F0502020204030204" pitchFamily="34" charset="0"/>
                <a:ea typeface="Times New Roman" panose="02020603050405020304" pitchFamily="18" charset="0"/>
              </a:rPr>
              <a:t>Un don d’égale valeur doit être fait dans chacune des villes, dans la monnaie du pays. La somme totale des dons devra correspondre à la différence entre le coût du voyage et celui d’un voyage en navette spatiale, soit 25 millions de dollars canadiens.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92429"/>
              </p:ext>
            </p:extLst>
          </p:nvPr>
        </p:nvGraphicFramePr>
        <p:xfrm>
          <a:off x="1364776" y="2142699"/>
          <a:ext cx="9362364" cy="222913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70227">
                  <a:extLst>
                    <a:ext uri="{9D8B030D-6E8A-4147-A177-3AD203B41FA5}">
                      <a16:colId xmlns:a16="http://schemas.microsoft.com/office/drawing/2014/main" val="172584000"/>
                    </a:ext>
                  </a:extLst>
                </a:gridCol>
                <a:gridCol w="1074942">
                  <a:extLst>
                    <a:ext uri="{9D8B030D-6E8A-4147-A177-3AD203B41FA5}">
                      <a16:colId xmlns:a16="http://schemas.microsoft.com/office/drawing/2014/main" val="2157952411"/>
                    </a:ext>
                  </a:extLst>
                </a:gridCol>
                <a:gridCol w="1202238">
                  <a:extLst>
                    <a:ext uri="{9D8B030D-6E8A-4147-A177-3AD203B41FA5}">
                      <a16:colId xmlns:a16="http://schemas.microsoft.com/office/drawing/2014/main" val="2562278530"/>
                    </a:ext>
                  </a:extLst>
                </a:gridCol>
                <a:gridCol w="1078713">
                  <a:extLst>
                    <a:ext uri="{9D8B030D-6E8A-4147-A177-3AD203B41FA5}">
                      <a16:colId xmlns:a16="http://schemas.microsoft.com/office/drawing/2014/main" val="3167065234"/>
                    </a:ext>
                  </a:extLst>
                </a:gridCol>
                <a:gridCol w="1160749">
                  <a:extLst>
                    <a:ext uri="{9D8B030D-6E8A-4147-A177-3AD203B41FA5}">
                      <a16:colId xmlns:a16="http://schemas.microsoft.com/office/drawing/2014/main" val="518802471"/>
                    </a:ext>
                  </a:extLst>
                </a:gridCol>
                <a:gridCol w="1311617">
                  <a:extLst>
                    <a:ext uri="{9D8B030D-6E8A-4147-A177-3AD203B41FA5}">
                      <a16:colId xmlns:a16="http://schemas.microsoft.com/office/drawing/2014/main" val="343813410"/>
                    </a:ext>
                  </a:extLst>
                </a:gridCol>
                <a:gridCol w="1154147">
                  <a:extLst>
                    <a:ext uri="{9D8B030D-6E8A-4147-A177-3AD203B41FA5}">
                      <a16:colId xmlns:a16="http://schemas.microsoft.com/office/drawing/2014/main" val="1401021155"/>
                    </a:ext>
                  </a:extLst>
                </a:gridCol>
                <a:gridCol w="1309731">
                  <a:extLst>
                    <a:ext uri="{9D8B030D-6E8A-4147-A177-3AD203B41FA5}">
                      <a16:colId xmlns:a16="http://schemas.microsoft.com/office/drawing/2014/main" val="3650513905"/>
                    </a:ext>
                  </a:extLst>
                </a:gridCol>
              </a:tblGrid>
              <a:tr h="627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Canada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États-Unis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Nouvelle-Zélande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Singapour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Ghana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Roumanie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Brésil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Nicaragua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91164"/>
                  </a:ext>
                </a:extLst>
              </a:tr>
              <a:tr h="8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b="0" dirty="0">
                          <a:effectLst/>
                        </a:rPr>
                        <a:t>Dollar</a:t>
                      </a:r>
                      <a:endParaRPr lang="fr-C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Dollar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Dollar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Dollar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Cédi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Leu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Real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Cordoba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754318"/>
                  </a:ext>
                </a:extLst>
              </a:tr>
              <a:tr h="8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b="0" dirty="0">
                          <a:effectLst/>
                        </a:rPr>
                        <a:t>1</a:t>
                      </a:r>
                      <a:endParaRPr lang="fr-C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0,77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1.10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1.03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3,62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3,05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2,85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24,20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39403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7797" y="838065"/>
            <a:ext cx="103722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des devises en dollars canadien</a:t>
            </a:r>
            <a:endParaRPr kumimoji="0" lang="fr-CA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477068" y="4995080"/>
            <a:ext cx="7137779" cy="959836"/>
            <a:chOff x="2905125" y="3059430"/>
            <a:chExt cx="6381750" cy="739140"/>
          </a:xfrm>
        </p:grpSpPr>
        <p:pic>
          <p:nvPicPr>
            <p:cNvPr id="4" name="Image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82"/>
            <a:stretch/>
          </p:blipFill>
          <p:spPr bwMode="auto">
            <a:xfrm rot="21112645">
              <a:off x="2905125" y="3181350"/>
              <a:ext cx="1485900" cy="617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ag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51605">
              <a:off x="4719955" y="3059430"/>
              <a:ext cx="1352550" cy="687070"/>
            </a:xfrm>
            <a:prstGeom prst="rect">
              <a:avLst/>
            </a:prstGeom>
          </p:spPr>
        </p:pic>
        <p:pic>
          <p:nvPicPr>
            <p:cNvPr id="6" name="Image 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478">
              <a:off x="6448425" y="3073400"/>
              <a:ext cx="1343025" cy="621665"/>
            </a:xfrm>
            <a:prstGeom prst="rect">
              <a:avLst/>
            </a:prstGeom>
          </p:spPr>
        </p:pic>
        <p:pic>
          <p:nvPicPr>
            <p:cNvPr id="7" name="Image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4472">
              <a:off x="7934325" y="3124200"/>
              <a:ext cx="1352550" cy="572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68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6663"/>
              </p:ext>
            </p:extLst>
          </p:nvPr>
        </p:nvGraphicFramePr>
        <p:xfrm>
          <a:off x="855804" y="1630132"/>
          <a:ext cx="10480390" cy="3755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806">
                  <a:extLst>
                    <a:ext uri="{9D8B030D-6E8A-4147-A177-3AD203B41FA5}">
                      <a16:colId xmlns:a16="http://schemas.microsoft.com/office/drawing/2014/main" val="2454666363"/>
                    </a:ext>
                  </a:extLst>
                </a:gridCol>
                <a:gridCol w="1218170">
                  <a:extLst>
                    <a:ext uri="{9D8B030D-6E8A-4147-A177-3AD203B41FA5}">
                      <a16:colId xmlns:a16="http://schemas.microsoft.com/office/drawing/2014/main" val="2631459469"/>
                    </a:ext>
                  </a:extLst>
                </a:gridCol>
                <a:gridCol w="1219030">
                  <a:extLst>
                    <a:ext uri="{9D8B030D-6E8A-4147-A177-3AD203B41FA5}">
                      <a16:colId xmlns:a16="http://schemas.microsoft.com/office/drawing/2014/main" val="623114854"/>
                    </a:ext>
                  </a:extLst>
                </a:gridCol>
                <a:gridCol w="1316174">
                  <a:extLst>
                    <a:ext uri="{9D8B030D-6E8A-4147-A177-3AD203B41FA5}">
                      <a16:colId xmlns:a16="http://schemas.microsoft.com/office/drawing/2014/main" val="2103805123"/>
                    </a:ext>
                  </a:extLst>
                </a:gridCol>
                <a:gridCol w="1121026">
                  <a:extLst>
                    <a:ext uri="{9D8B030D-6E8A-4147-A177-3AD203B41FA5}">
                      <a16:colId xmlns:a16="http://schemas.microsoft.com/office/drawing/2014/main" val="3968051841"/>
                    </a:ext>
                  </a:extLst>
                </a:gridCol>
                <a:gridCol w="1047953">
                  <a:extLst>
                    <a:ext uri="{9D8B030D-6E8A-4147-A177-3AD203B41FA5}">
                      <a16:colId xmlns:a16="http://schemas.microsoft.com/office/drawing/2014/main" val="2732855965"/>
                    </a:ext>
                  </a:extLst>
                </a:gridCol>
                <a:gridCol w="1050532">
                  <a:extLst>
                    <a:ext uri="{9D8B030D-6E8A-4147-A177-3AD203B41FA5}">
                      <a16:colId xmlns:a16="http://schemas.microsoft.com/office/drawing/2014/main" val="2236519559"/>
                    </a:ext>
                  </a:extLst>
                </a:gridCol>
                <a:gridCol w="1091797">
                  <a:extLst>
                    <a:ext uri="{9D8B030D-6E8A-4147-A177-3AD203B41FA5}">
                      <a16:colId xmlns:a16="http://schemas.microsoft.com/office/drawing/2014/main" val="2305720144"/>
                    </a:ext>
                  </a:extLst>
                </a:gridCol>
                <a:gridCol w="1078902">
                  <a:extLst>
                    <a:ext uri="{9D8B030D-6E8A-4147-A177-3AD203B41FA5}">
                      <a16:colId xmlns:a16="http://schemas.microsoft.com/office/drawing/2014/main" val="3351241517"/>
                    </a:ext>
                  </a:extLst>
                </a:gridCol>
              </a:tblGrid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Montréal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San Francisco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Managua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Porto </a:t>
                      </a:r>
                      <a:r>
                        <a:rPr lang="fr-CA" sz="1600" dirty="0" err="1">
                          <a:effectLst/>
                        </a:rPr>
                        <a:t>Alegre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Bucarest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Singapour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Auckland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Accra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9292517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Montréal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4 490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6 450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7 740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7360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14 800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14 450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6 750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3569599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San Francisco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4 590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10 570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10 120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13 450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10 490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12 360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1933376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Managua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6 016 km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10 780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18 112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12 154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9 411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6661768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Porto Alegre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11 380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15 920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11 060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12 700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4696589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Bucarest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8790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17 260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4 500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9827424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Singapour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8 460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11 550 km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9555342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Auckland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16 510 km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36457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1883" y="615301"/>
            <a:ext cx="1060431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entre les villes </a:t>
            </a:r>
            <a:endParaRPr kumimoji="0" lang="fr-CA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2" y="5716919"/>
            <a:ext cx="39147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79323F4B7EA4A93C414E1C43EF917" ma:contentTypeVersion="8" ma:contentTypeDescription="Crée un document." ma:contentTypeScope="" ma:versionID="582f9f980484d7d3bcb2818adbe6f892">
  <xsd:schema xmlns:xsd="http://www.w3.org/2001/XMLSchema" xmlns:xs="http://www.w3.org/2001/XMLSchema" xmlns:p="http://schemas.microsoft.com/office/2006/metadata/properties" xmlns:ns2="3bcf67bc-ebb2-4a2a-a26b-489236d7ae7b" targetNamespace="http://schemas.microsoft.com/office/2006/metadata/properties" ma:root="true" ma:fieldsID="182d0381ea3329cb80aac542149e9ec2" ns2:_="">
    <xsd:import namespace="3bcf67bc-ebb2-4a2a-a26b-489236d7a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f67bc-ebb2-4a2a-a26b-489236d7ae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772D95-9294-452F-9CE0-F21BE54593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940CC-F1EB-4F5A-952C-226480569D0D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3bcf67bc-ebb2-4a2a-a26b-489236d7ae7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65915D8-C361-4CA5-BD12-790252B38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f67bc-ebb2-4a2a-a26b-489236d7a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865</TotalTime>
  <Words>3188</Words>
  <Application>Microsoft Office PowerPoint</Application>
  <PresentationFormat>Grand écran</PresentationFormat>
  <Paragraphs>738</Paragraphs>
  <Slides>31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Forte</vt:lpstr>
      <vt:lpstr>Segoe UI Semilight</vt:lpstr>
      <vt:lpstr>Symbol</vt:lpstr>
      <vt:lpstr>Times New Roman</vt:lpstr>
      <vt:lpstr>Trebuchet MS</vt:lpstr>
      <vt:lpstr>Wingdings 3</vt:lpstr>
      <vt:lpstr>Facette</vt:lpstr>
      <vt:lpstr>Présentation PowerPoint</vt:lpstr>
      <vt:lpstr>Intro: L’avalanche</vt:lpstr>
      <vt:lpstr>L’avalanche!</vt:lpstr>
      <vt:lpstr>1. Le survol : Anticiper  le contexte et l'intention </vt:lpstr>
      <vt:lpstr>Première étape : le survol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bande dessinée …</vt:lpstr>
      <vt:lpstr>Mon survol est terminé! </vt:lpstr>
      <vt:lpstr>La lecture</vt:lpstr>
      <vt:lpstr>Présentation PowerPoint</vt:lpstr>
      <vt:lpstr>Exemple d’un déroulement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La planification et l'organisation</vt:lpstr>
      <vt:lpstr>Troisième étape : la planification</vt:lpstr>
      <vt:lpstr>Les étapes identifiées</vt:lpstr>
      <vt:lpstr>Organisation</vt:lpstr>
      <vt:lpstr>4. La réalisation</vt:lpstr>
      <vt:lpstr>5. La validation  Une fois les résultats obtenus, il faut valider avec l’intention et le plan établi pour vérifier que rien n’ait été oublié.  </vt:lpstr>
    </vt:vector>
  </TitlesOfParts>
  <Company>CSRS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clé en main</dc:title>
  <dc:creator>Gauthier Anne-Marie</dc:creator>
  <cp:lastModifiedBy>Laurent Demers</cp:lastModifiedBy>
  <cp:revision>118</cp:revision>
  <dcterms:created xsi:type="dcterms:W3CDTF">2018-05-16T14:29:35Z</dcterms:created>
  <dcterms:modified xsi:type="dcterms:W3CDTF">2020-09-01T13:31:22Z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LicenseID">
    <vt:lpwstr>standard&amp;commercial=n&amp;derivatives=sa&amp;jurisdiction=</vt:lpwstr>
  </property>
  <property fmtid="{D5CDD505-2E9C-101B-9397-08002B2CF9AE}" pid="3" name="CreativeCommonsLicenseURL">
    <vt:lpwstr>http://creativecommons.org/licenses/by-nc-sa/4.0/</vt:lpwstr>
  </property>
  <property fmtid="{D5CDD505-2E9C-101B-9397-08002B2CF9AE}" pid="4" name="CreativeCommonsLicenseXml">
    <vt:lpwstr>&lt;?xml version="1.0" encoding="utf-8"?&gt;&lt;result&gt;&lt;license-uri&gt;http://creativecommons.org/licenses/by-nc-sa/4.0/&lt;/license-uri&gt;&lt;license-name&gt;Attribution-NonCommercial-ShareAlike 4.0 International&lt;/license-name&gt;&lt;deprecated&gt;false&lt;/deprecated&gt;&lt;rdf&gt;&lt;rdf:RDF xmlns=</vt:lpwstr>
  </property>
  <property fmtid="{D5CDD505-2E9C-101B-9397-08002B2CF9AE}" pid="5" name="ContentTypeId">
    <vt:lpwstr>0x0101005E479323F4B7EA4A93C414E1C43EF917</vt:lpwstr>
  </property>
</Properties>
</file>