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91" r:id="rId5"/>
    <p:sldId id="265" r:id="rId6"/>
    <p:sldId id="275" r:id="rId7"/>
    <p:sldId id="284" r:id="rId8"/>
    <p:sldId id="283" r:id="rId9"/>
    <p:sldId id="285" r:id="rId10"/>
    <p:sldId id="286" r:id="rId11"/>
    <p:sldId id="288" r:id="rId12"/>
    <p:sldId id="289" r:id="rId13"/>
    <p:sldId id="266" r:id="rId14"/>
    <p:sldId id="287" r:id="rId15"/>
    <p:sldId id="270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9586-8D2E-40A5-8A88-098DD460BFF8}" type="datetimeFigureOut">
              <a:rPr lang="fr-CA" smtClean="0"/>
              <a:t>2018-04-16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157D-95EB-4A46-B40F-424709F4D5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2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510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35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3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9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5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b="1" u="sng" dirty="0" smtClean="0"/>
              <a:t>Faciliter</a:t>
            </a:r>
            <a:r>
              <a:rPr lang="fr-CA" b="1" u="sng" baseline="0" dirty="0" smtClean="0"/>
              <a:t> la transition vers un milieu de travail</a:t>
            </a:r>
            <a:endParaRPr lang="fr-CA" b="1" u="sng" dirty="0" smtClean="0"/>
          </a:p>
          <a:p>
            <a:pPr>
              <a:lnSpc>
                <a:spcPct val="150000"/>
              </a:lnSpc>
            </a:pPr>
            <a:r>
              <a:rPr lang="fr-CA" dirty="0" smtClean="0"/>
              <a:t>Journée</a:t>
            </a:r>
            <a:r>
              <a:rPr lang="fr-CA" baseline="0" dirty="0" smtClean="0"/>
              <a:t> de validation = Deuil</a:t>
            </a:r>
          </a:p>
          <a:p>
            <a:pPr>
              <a:lnSpc>
                <a:spcPct val="150000"/>
              </a:lnSpc>
            </a:pPr>
            <a:r>
              <a:rPr lang="fr-CA" baseline="0" dirty="0" smtClean="0"/>
              <a:t>Plateau de travail (Cantine</a:t>
            </a:r>
            <a:r>
              <a:rPr lang="fr-CA" baseline="0" smtClean="0"/>
              <a:t>, Cuisine)= Deuil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6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endParaRPr lang="en-CA" baseline="0" dirty="0" smtClean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13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138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16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95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17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54" y="20551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5" y="20548"/>
            <a:ext cx="5624419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5" y="2818500"/>
            <a:ext cx="766899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0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1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16/04/2018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4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78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16/04/2018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431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16/04/2018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7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16/04/2018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2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16/04/2018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5" y="4800601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3" y="838201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2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48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16/04/2018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9534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1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16/04/2018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4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4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5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3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2018-04-16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68" y="-99391"/>
            <a:ext cx="9115337" cy="28110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" y="1791015"/>
            <a:ext cx="9041001" cy="37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33" y="5138993"/>
            <a:ext cx="9150833" cy="1737360"/>
          </a:xfrm>
          <a:prstGeom prst="rect">
            <a:avLst/>
          </a:prstGeom>
        </p:spPr>
      </p:pic>
      <p:pic>
        <p:nvPicPr>
          <p:cNvPr id="2" name="Picture 2" descr="C:\Users\piercharles.boily\Desktop\Travail pédagogique 2014-2015\Logos\CSLS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188000" cy="8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5877272"/>
            <a:ext cx="697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i="1" dirty="0">
                <a:solidFill>
                  <a:prstClr val="white"/>
                </a:solidFill>
              </a:rPr>
              <a:t>Mise à jour : </a:t>
            </a:r>
            <a:r>
              <a:rPr lang="fr-CA" i="1" dirty="0" smtClean="0">
                <a:solidFill>
                  <a:prstClr val="white"/>
                </a:solidFill>
              </a:rPr>
              <a:t>Avril 2018</a:t>
            </a:r>
            <a:endParaRPr lang="fr-CA" i="1" dirty="0">
              <a:solidFill>
                <a:prstClr val="white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486227" y="3886448"/>
            <a:ext cx="1520359" cy="1278569"/>
            <a:chOff x="3448658" y="3889507"/>
            <a:chExt cx="2190700" cy="1862095"/>
          </a:xfrm>
        </p:grpSpPr>
        <p:pic>
          <p:nvPicPr>
            <p:cNvPr id="12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cteur droit 12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5"/>
          <p:cNvSpPr txBox="1">
            <a:spLocks/>
          </p:cNvSpPr>
          <p:nvPr/>
        </p:nvSpPr>
        <p:spPr>
          <a:xfrm>
            <a:off x="403727" y="620689"/>
            <a:ext cx="8640960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274320" indent="-27432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932F"/>
              </a:buClr>
            </a:pPr>
            <a:r>
              <a:rPr lang="en-CA" sz="2300" b="1" dirty="0" err="1" smtClean="0">
                <a:solidFill>
                  <a:prstClr val="white"/>
                </a:solidFill>
              </a:rPr>
              <a:t>L’accompagnement</a:t>
            </a:r>
            <a:r>
              <a:rPr lang="en-CA" sz="2300" b="1" dirty="0" smtClean="0">
                <a:solidFill>
                  <a:prstClr val="white"/>
                </a:solidFill>
              </a:rPr>
              <a:t> </a:t>
            </a:r>
            <a:r>
              <a:rPr lang="en-CA" sz="2300" b="1" dirty="0" err="1" smtClean="0">
                <a:solidFill>
                  <a:prstClr val="white"/>
                </a:solidFill>
              </a:rPr>
              <a:t>en</a:t>
            </a:r>
            <a:r>
              <a:rPr lang="en-CA" sz="2300" b="1" dirty="0" smtClean="0">
                <a:solidFill>
                  <a:prstClr val="white"/>
                </a:solidFill>
              </a:rPr>
              <a:t> milieu de travail, la </a:t>
            </a:r>
            <a:r>
              <a:rPr lang="en-CA" sz="2300" b="1" dirty="0" err="1" smtClean="0">
                <a:solidFill>
                  <a:prstClr val="white"/>
                </a:solidFill>
              </a:rPr>
              <a:t>clé</a:t>
            </a:r>
            <a:r>
              <a:rPr lang="en-CA" sz="2300" b="1" dirty="0" smtClean="0">
                <a:solidFill>
                  <a:prstClr val="white"/>
                </a:solidFill>
              </a:rPr>
              <a:t> du </a:t>
            </a:r>
            <a:r>
              <a:rPr lang="en-CA" sz="2300" b="1" dirty="0" err="1" smtClean="0">
                <a:solidFill>
                  <a:prstClr val="white"/>
                </a:solidFill>
              </a:rPr>
              <a:t>succès</a:t>
            </a:r>
            <a:r>
              <a:rPr lang="en-CA" sz="2300" b="1" dirty="0" smtClean="0">
                <a:solidFill>
                  <a:prstClr val="white"/>
                </a:solidFill>
              </a:rPr>
              <a:t> !</a:t>
            </a:r>
          </a:p>
          <a:p>
            <a:pPr>
              <a:buClr>
                <a:srgbClr val="44932F"/>
              </a:buClr>
            </a:pPr>
            <a:endParaRPr lang="en-CA" sz="2300" b="1" dirty="0">
              <a:solidFill>
                <a:prstClr val="white"/>
              </a:solidFill>
            </a:endParaRPr>
          </a:p>
          <a:p>
            <a:pPr>
              <a:buClr>
                <a:srgbClr val="44932F"/>
              </a:buClr>
            </a:pPr>
            <a:r>
              <a:rPr lang="en-CA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563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Calendrier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Technicien en travaux pratiques</a:t>
            </a:r>
          </a:p>
          <a:p>
            <a:pPr marL="0" indent="0" algn="ctr">
              <a:buNone/>
            </a:pPr>
            <a:r>
              <a:rPr lang="fr-CA" b="1" dirty="0" smtClean="0"/>
              <a:t>(avec enseignant)</a:t>
            </a:r>
            <a:endParaRPr lang="fr-CA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Agir de façon éthique </a:t>
            </a:r>
            <a:r>
              <a:rPr lang="fr-CA" sz="1800" dirty="0" smtClean="0"/>
              <a:t>(mises en situation)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Les </a:t>
            </a:r>
            <a:r>
              <a:rPr lang="fr-CA" sz="2300" dirty="0"/>
              <a:t>produits d’entretien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Matériel et méthodes </a:t>
            </a:r>
            <a:r>
              <a:rPr lang="fr-CA" sz="2300" dirty="0"/>
              <a:t>de </a:t>
            </a:r>
            <a:r>
              <a:rPr lang="fr-CA" sz="2300" dirty="0" smtClean="0"/>
              <a:t>travail</a:t>
            </a:r>
            <a:endParaRPr lang="fr-CA" sz="2300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Ergonomie au travail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Logiciel propre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Visites ponctuelles dans les écoles</a:t>
            </a:r>
            <a:endParaRPr lang="fr-CA" sz="2300" dirty="0"/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440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Rôle de L’enseignant</a:t>
            </a:r>
            <a:b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</a:br>
            <a: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dans la formation</a:t>
            </a:r>
            <a:endParaRPr lang="fr-CA" sz="28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Rencontre d’accueil avec le concierge-accompagnateur (</a:t>
            </a:r>
            <a:r>
              <a:rPr lang="fr-CA" sz="1600" dirty="0" smtClean="0"/>
              <a:t>contrat, plan de formation, clarification des attentes)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Suivi des stages 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Évaluations en milieu de </a:t>
            </a:r>
            <a:r>
              <a:rPr lang="fr-CA" sz="2100" dirty="0" smtClean="0"/>
              <a:t>travail</a:t>
            </a:r>
            <a:endParaRPr lang="fr-CA" sz="2100" dirty="0"/>
          </a:p>
          <a:p>
            <a:pPr marL="468000">
              <a:buSzPct val="80000"/>
              <a:buFont typeface="Wingdings" panose="05000000000000000000" pitchFamily="2" charset="2"/>
              <a:buChar char="Ø"/>
            </a:pPr>
            <a:r>
              <a:rPr lang="fr-CA" sz="1600" dirty="0"/>
              <a:t>Aide à l’apprentissage  (2)</a:t>
            </a:r>
          </a:p>
          <a:p>
            <a:pPr marL="468000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fr-CA" sz="1600" dirty="0"/>
              <a:t>Évaluation finale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Font typeface="Wingdings" panose="05000000000000000000" pitchFamily="2" charset="2"/>
              <a:buChar char="Ø"/>
            </a:pPr>
            <a:endParaRPr lang="fr-CA" sz="14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Présence lors des ateliers donnés par le technicien en travaux pratiques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SzPct val="80000"/>
              <a:buNone/>
            </a:pPr>
            <a:r>
              <a:rPr lang="fr-CA" sz="2100" b="1" dirty="0"/>
              <a:t>L</a:t>
            </a:r>
            <a:r>
              <a:rPr lang="fr-CA" sz="2100" b="1" dirty="0" smtClean="0"/>
              <a:t>a personne de référence de la formation</a:t>
            </a:r>
            <a:endParaRPr lang="fr-CA" sz="2100" b="1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SzPct val="80000"/>
              <a:buNone/>
            </a:pPr>
            <a:endParaRPr lang="fr-CA" sz="2100" dirty="0"/>
          </a:p>
        </p:txBody>
      </p:sp>
      <p:sp>
        <p:nvSpPr>
          <p:cNvPr id="4" name="Oval 4"/>
          <p:cNvSpPr/>
          <p:nvPr/>
        </p:nvSpPr>
        <p:spPr>
          <a:xfrm>
            <a:off x="148761" y="980728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677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28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Rôle du technicien en travaux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SzPct val="80000"/>
              <a:buNone/>
            </a:pPr>
            <a:endParaRPr lang="fr-CA" sz="21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Collaboration avec le concierge-accompagnateur en entreprise afin de valider les techniques de travail et attitudes du participant </a:t>
            </a:r>
            <a:r>
              <a:rPr lang="fr-CA" sz="1600" dirty="0" smtClean="0"/>
              <a:t>(formation pratique)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Interventions spontanées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</a:t>
            </a:r>
            <a:r>
              <a:rPr lang="fr-CA" sz="2100" dirty="0" smtClean="0"/>
              <a:t>l’enseignant</a:t>
            </a:r>
            <a:endParaRPr lang="fr-CA" sz="2100" dirty="0"/>
          </a:p>
        </p:txBody>
      </p:sp>
      <p:sp>
        <p:nvSpPr>
          <p:cNvPr id="4" name="Oval 4"/>
          <p:cNvSpPr/>
          <p:nvPr/>
        </p:nvSpPr>
        <p:spPr>
          <a:xfrm>
            <a:off x="148761" y="1196752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9226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4" cstate="print"/>
          <a:srcRect l="1159" t="3001" r="1159" b="3219"/>
          <a:stretch/>
        </p:blipFill>
        <p:spPr>
          <a:xfrm>
            <a:off x="251526" y="260650"/>
            <a:ext cx="1008111" cy="626469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2699683" y="2635793"/>
            <a:ext cx="6840760" cy="9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2800" b="1" cap="all" dirty="0" smtClean="0">
                <a:solidFill>
                  <a:prstClr val="white"/>
                </a:solidFill>
              </a:rPr>
              <a:t>Les métiers semi-spécialisés</a:t>
            </a:r>
            <a:endParaRPr lang="fr-CA" sz="2800" dirty="0">
              <a:solidFill>
                <a:prstClr val="white"/>
              </a:solidFill>
            </a:endParaRPr>
          </a:p>
          <a:p>
            <a:r>
              <a:rPr lang="fr-CA" sz="2000" b="1" i="1" dirty="0" smtClean="0">
                <a:solidFill>
                  <a:prstClr val="white"/>
                </a:solidFill>
              </a:rPr>
              <a:t>Un répertoire « spécialisé »</a:t>
            </a:r>
            <a:endParaRPr lang="fr-CA" sz="2000" dirty="0">
              <a:solidFill>
                <a:prstClr val="white"/>
              </a:solidFill>
            </a:endParaRPr>
          </a:p>
        </p:txBody>
      </p:sp>
      <p:pic>
        <p:nvPicPr>
          <p:cNvPr id="2" name="Image 1" descr="Identification Métiers %282%29 - Microsoft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36351" r="22382" b="27297"/>
          <a:stretch/>
        </p:blipFill>
        <p:spPr>
          <a:xfrm>
            <a:off x="1403648" y="260648"/>
            <a:ext cx="4879809" cy="1728192"/>
          </a:xfrm>
          <a:prstGeom prst="rect">
            <a:avLst/>
          </a:prstGeom>
        </p:spPr>
      </p:pic>
      <p:pic>
        <p:nvPicPr>
          <p:cNvPr id="3" name="Image 2" descr="Identification Métiers %282%29 - Microsoft Wor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42487" r="22353" b="28805"/>
          <a:stretch/>
        </p:blipFill>
        <p:spPr>
          <a:xfrm>
            <a:off x="3565322" y="2042890"/>
            <a:ext cx="4879809" cy="1364114"/>
          </a:xfrm>
          <a:prstGeom prst="rect">
            <a:avLst/>
          </a:prstGeom>
        </p:spPr>
      </p:pic>
      <p:pic>
        <p:nvPicPr>
          <p:cNvPr id="5" name="Image 4" descr="Identification Métiers %282%29 - Microsoft Wor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32972" r="22396" b="23879"/>
          <a:stretch/>
        </p:blipFill>
        <p:spPr>
          <a:xfrm>
            <a:off x="1403498" y="3455012"/>
            <a:ext cx="4901241" cy="2062220"/>
          </a:xfrm>
          <a:prstGeom prst="rect">
            <a:avLst/>
          </a:prstGeom>
        </p:spPr>
      </p:pic>
      <p:pic>
        <p:nvPicPr>
          <p:cNvPr id="7" name="Image 6" descr="Identification Métiers %282%29 - Microsoft Word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55418" r="22396" b="26200"/>
          <a:stretch/>
        </p:blipFill>
        <p:spPr>
          <a:xfrm>
            <a:off x="3535355" y="5578141"/>
            <a:ext cx="4901091" cy="8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Tâche de l’agente de développement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1544"/>
            <a:ext cx="8229600" cy="34377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le Service aux entreprises, utilisation de la base de données </a:t>
            </a:r>
            <a:r>
              <a:rPr lang="fr-CA" sz="2100" dirty="0" smtClean="0"/>
              <a:t>MAESTRO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Accompagnement pédagogique des techniciens en travaux pratiques</a:t>
            </a:r>
            <a:endParaRPr lang="fr-CA" sz="2100" dirty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les enseignants de nos pavillons</a:t>
            </a:r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5746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704088"/>
            <a:ext cx="8229600" cy="1143000"/>
          </a:xfrm>
        </p:spPr>
        <p:txBody>
          <a:bodyPr>
            <a:noAutofit/>
          </a:bodyPr>
          <a:lstStyle/>
          <a:p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Voies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d’accès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au stage de formation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menant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à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l’exercice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d’un métier semi-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spécialisé</a:t>
            </a:r>
            <a:endParaRPr lang="fr-CA" sz="31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179680" y="2501988"/>
            <a:ext cx="1512000" cy="237626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sz="1500" dirty="0" err="1" smtClean="0">
                <a:solidFill>
                  <a:schemeClr val="tx1"/>
                </a:solidFill>
              </a:rPr>
              <a:t>Adulte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ayant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terminé</a:t>
            </a:r>
            <a:r>
              <a:rPr lang="en-CA" sz="1500" dirty="0" smtClean="0">
                <a:solidFill>
                  <a:schemeClr val="tx1"/>
                </a:solidFill>
              </a:rPr>
              <a:t> la </a:t>
            </a:r>
            <a:r>
              <a:rPr lang="en-CA" sz="1500" dirty="0" err="1" smtClean="0">
                <a:solidFill>
                  <a:schemeClr val="tx1"/>
                </a:solidFill>
              </a:rPr>
              <a:t>démarche</a:t>
            </a:r>
            <a:r>
              <a:rPr lang="en-CA" sz="1500" dirty="0" smtClean="0">
                <a:solidFill>
                  <a:schemeClr val="tx1"/>
                </a:solidFill>
              </a:rPr>
              <a:t> ISP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groupe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ou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endParaRPr lang="en-CA" sz="1500" dirty="0" smtClean="0">
              <a:solidFill>
                <a:schemeClr val="tx1"/>
              </a:solidFill>
            </a:endParaRPr>
          </a:p>
          <a:p>
            <a:pPr algn="ctr"/>
            <a:r>
              <a:rPr lang="en-CA" sz="1500" dirty="0" err="1" smtClean="0">
                <a:solidFill>
                  <a:schemeClr val="tx1"/>
                </a:solidFill>
              </a:rPr>
              <a:t>individualisé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10"/>
          <p:cNvSpPr txBox="1">
            <a:spLocks/>
          </p:cNvSpPr>
          <p:nvPr/>
        </p:nvSpPr>
        <p:spPr>
          <a:xfrm>
            <a:off x="1871872" y="2501988"/>
            <a:ext cx="154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Adulte</a:t>
            </a:r>
            <a:r>
              <a:rPr lang="en-CA" sz="1500" dirty="0">
                <a:solidFill>
                  <a:schemeClr val="tx1"/>
                </a:solidFill>
              </a:rPr>
              <a:t> de </a:t>
            </a:r>
            <a:r>
              <a:rPr lang="en-CA" sz="1500" dirty="0" err="1">
                <a:solidFill>
                  <a:schemeClr val="tx1"/>
                </a:solidFill>
              </a:rPr>
              <a:t>Damase</a:t>
            </a:r>
            <a:r>
              <a:rPr lang="en-CA" sz="1500" dirty="0">
                <a:solidFill>
                  <a:schemeClr val="tx1"/>
                </a:solidFill>
              </a:rPr>
              <a:t> ne </a:t>
            </a:r>
            <a:r>
              <a:rPr lang="en-CA" sz="1500" dirty="0" err="1">
                <a:solidFill>
                  <a:schemeClr val="tx1"/>
                </a:solidFill>
              </a:rPr>
              <a:t>progresse</a:t>
            </a:r>
            <a:r>
              <a:rPr lang="en-CA" sz="1500" dirty="0">
                <a:solidFill>
                  <a:schemeClr val="tx1"/>
                </a:solidFill>
              </a:rPr>
              <a:t> plus au plan </a:t>
            </a:r>
            <a:r>
              <a:rPr lang="en-CA" sz="1500" dirty="0" err="1">
                <a:solidFill>
                  <a:schemeClr val="tx1"/>
                </a:solidFill>
              </a:rPr>
              <a:t>académique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10"/>
          <p:cNvSpPr txBox="1">
            <a:spLocks/>
          </p:cNvSpPr>
          <p:nvPr/>
        </p:nvSpPr>
        <p:spPr>
          <a:xfrm>
            <a:off x="3600024" y="2492896"/>
            <a:ext cx="118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 smtClean="0">
                <a:solidFill>
                  <a:schemeClr val="tx1"/>
                </a:solidFill>
              </a:rPr>
              <a:t>Adulte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formation de base </a:t>
            </a:r>
            <a:r>
              <a:rPr lang="en-CA" sz="1500" dirty="0" err="1" smtClean="0">
                <a:solidFill>
                  <a:schemeClr val="tx1"/>
                </a:solidFill>
              </a:rPr>
              <a:t>orientante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4932040" y="2492896"/>
            <a:ext cx="154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Adulte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ayant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terminé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smtClean="0">
                <a:solidFill>
                  <a:schemeClr val="tx1"/>
                </a:solidFill>
              </a:rPr>
              <a:t>son entrée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formation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10"/>
          <p:cNvSpPr txBox="1">
            <a:spLocks/>
          </p:cNvSpPr>
          <p:nvPr/>
        </p:nvSpPr>
        <p:spPr>
          <a:xfrm>
            <a:off x="6588376" y="2492896"/>
            <a:ext cx="136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Employé</a:t>
            </a:r>
            <a:r>
              <a:rPr lang="en-CA" sz="1500" dirty="0">
                <a:solidFill>
                  <a:schemeClr val="tx1"/>
                </a:solidFill>
              </a:rPr>
              <a:t> au sein </a:t>
            </a:r>
            <a:r>
              <a:rPr lang="en-CA" sz="1500" dirty="0" err="1">
                <a:solidFill>
                  <a:schemeClr val="tx1"/>
                </a:solidFill>
              </a:rPr>
              <a:t>d’une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entreprise</a:t>
            </a:r>
            <a:endParaRPr lang="en-CA" sz="1500" dirty="0">
              <a:solidFill>
                <a:schemeClr val="tx1"/>
              </a:solidFill>
            </a:endParaRPr>
          </a:p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d’insertion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3"/>
          </p:nvPr>
        </p:nvSpPr>
        <p:spPr>
          <a:xfrm>
            <a:off x="126958" y="5589240"/>
            <a:ext cx="8909538" cy="115889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CA" sz="1600" i="1" dirty="0" smtClean="0">
                <a:solidFill>
                  <a:schemeClr val="tx1"/>
                </a:solidFill>
              </a:rPr>
              <a:t>Stage de formation </a:t>
            </a:r>
            <a:r>
              <a:rPr lang="en-CA" sz="1600" i="1" dirty="0" err="1" smtClean="0">
                <a:solidFill>
                  <a:schemeClr val="tx1"/>
                </a:solidFill>
              </a:rPr>
              <a:t>menant</a:t>
            </a:r>
            <a:r>
              <a:rPr lang="en-CA" sz="1600" i="1" dirty="0" smtClean="0">
                <a:solidFill>
                  <a:schemeClr val="tx1"/>
                </a:solidFill>
              </a:rPr>
              <a:t> à </a:t>
            </a:r>
            <a:r>
              <a:rPr lang="en-CA" sz="1600" i="1" dirty="0" err="1" smtClean="0">
                <a:solidFill>
                  <a:schemeClr val="tx1"/>
                </a:solidFill>
              </a:rPr>
              <a:t>l’exercice</a:t>
            </a:r>
            <a:r>
              <a:rPr lang="en-CA" sz="1600" i="1" dirty="0" smtClean="0">
                <a:solidFill>
                  <a:schemeClr val="tx1"/>
                </a:solidFill>
              </a:rPr>
              <a:t> d’un métier semi-</a:t>
            </a:r>
            <a:r>
              <a:rPr lang="en-CA" sz="1600" i="1" dirty="0" err="1" smtClean="0">
                <a:solidFill>
                  <a:schemeClr val="tx1"/>
                </a:solidFill>
              </a:rPr>
              <a:t>spécialisé</a:t>
            </a:r>
            <a:r>
              <a:rPr lang="en-CA" sz="1600" i="1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CA" sz="1600" i="1" dirty="0" err="1" smtClean="0">
                <a:solidFill>
                  <a:schemeClr val="tx1"/>
                </a:solidFill>
              </a:rPr>
              <a:t>Accompagnement</a:t>
            </a:r>
            <a:r>
              <a:rPr lang="en-CA" sz="1600" i="1" dirty="0" smtClean="0">
                <a:solidFill>
                  <a:schemeClr val="tx1"/>
                </a:solidFill>
              </a:rPr>
              <a:t> par un </a:t>
            </a:r>
            <a:r>
              <a:rPr lang="en-CA" sz="1600" i="1" dirty="0" err="1" smtClean="0">
                <a:solidFill>
                  <a:schemeClr val="tx1"/>
                </a:solidFill>
              </a:rPr>
              <a:t>enseignant</a:t>
            </a:r>
            <a:r>
              <a:rPr lang="en-CA" sz="1600" i="1" dirty="0" smtClean="0">
                <a:solidFill>
                  <a:schemeClr val="tx1"/>
                </a:solidFill>
              </a:rPr>
              <a:t> et un </a:t>
            </a:r>
            <a:r>
              <a:rPr lang="en-CA" sz="1600" i="1" dirty="0" err="1" smtClean="0">
                <a:solidFill>
                  <a:schemeClr val="tx1"/>
                </a:solidFill>
              </a:rPr>
              <a:t>technicien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en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travaux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pratiques</a:t>
            </a:r>
            <a:r>
              <a:rPr lang="en-CA" sz="1600" i="1" dirty="0" smtClean="0">
                <a:solidFill>
                  <a:schemeClr val="tx1"/>
                </a:solidFill>
              </a:rPr>
              <a:t>.</a:t>
            </a:r>
            <a:endParaRPr lang="fr-CA" sz="1600" i="1" dirty="0">
              <a:solidFill>
                <a:schemeClr val="tx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83568" y="230618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4" name="Oval 4"/>
          <p:cNvSpPr/>
          <p:nvPr/>
        </p:nvSpPr>
        <p:spPr>
          <a:xfrm>
            <a:off x="2411760" y="232625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5" name="Oval 4"/>
          <p:cNvSpPr/>
          <p:nvPr/>
        </p:nvSpPr>
        <p:spPr>
          <a:xfrm>
            <a:off x="3923928" y="2319265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6" name="Oval 4"/>
          <p:cNvSpPr/>
          <p:nvPr/>
        </p:nvSpPr>
        <p:spPr>
          <a:xfrm>
            <a:off x="5436096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7" name="Oval 4"/>
          <p:cNvSpPr/>
          <p:nvPr/>
        </p:nvSpPr>
        <p:spPr>
          <a:xfrm>
            <a:off x="7020272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9" name="Accolades 8"/>
          <p:cNvSpPr/>
          <p:nvPr/>
        </p:nvSpPr>
        <p:spPr>
          <a:xfrm rot="16200000">
            <a:off x="2663789" y="-890971"/>
            <a:ext cx="3816424" cy="914399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black"/>
              </a:solidFill>
            </a:endParaRPr>
          </a:p>
        </p:txBody>
      </p:sp>
      <p:sp>
        <p:nvSpPr>
          <p:cNvPr id="18" name="Espace réservé du texte 10"/>
          <p:cNvSpPr txBox="1">
            <a:spLocks/>
          </p:cNvSpPr>
          <p:nvPr/>
        </p:nvSpPr>
        <p:spPr>
          <a:xfrm>
            <a:off x="8100504" y="2498509"/>
            <a:ext cx="100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 smtClean="0">
                <a:solidFill>
                  <a:schemeClr val="tx1"/>
                </a:solidFill>
              </a:rPr>
              <a:t>Nouvel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employé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424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0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38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 animBg="1"/>
      <p:bldP spid="5" grpId="0" animBg="1"/>
      <p:bldP spid="6" grpId="0" animBg="1"/>
      <p:bldP spid="7" grpId="0" animBg="1"/>
      <p:bldP spid="8" grpId="0" animBg="1"/>
      <p:bldP spid="2" grpId="0" build="p"/>
      <p:bldP spid="12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492896"/>
            <a:ext cx="7071320" cy="92084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Un travail d’équipe</a:t>
            </a:r>
          </a:p>
        </p:txBody>
      </p:sp>
    </p:spTree>
    <p:extLst>
      <p:ext uri="{BB962C8B-B14F-4D97-AF65-F5344CB8AC3E}">
        <p14:creationId xmlns:p14="http://schemas.microsoft.com/office/powerpoint/2010/main" val="4963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0675" y="2378038"/>
            <a:ext cx="2650604" cy="43204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endParaRPr lang="fr-FR" sz="2000" b="1" dirty="0">
              <a:solidFill>
                <a:srgbClr val="5DC242"/>
              </a:solidFill>
              <a:latin typeface="Calibri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971601" y="201021"/>
            <a:ext cx="6903531" cy="6408712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13" name="Oval 20"/>
          <p:cNvSpPr/>
          <p:nvPr/>
        </p:nvSpPr>
        <p:spPr>
          <a:xfrm>
            <a:off x="5148069" y="3471387"/>
            <a:ext cx="4809201" cy="446449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14" name="Oval 20"/>
          <p:cNvSpPr/>
          <p:nvPr/>
        </p:nvSpPr>
        <p:spPr>
          <a:xfrm>
            <a:off x="-190724" y="2810087"/>
            <a:ext cx="2664296" cy="247333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29" name="Oval 4"/>
          <p:cNvSpPr/>
          <p:nvPr/>
        </p:nvSpPr>
        <p:spPr>
          <a:xfrm rot="5400000">
            <a:off x="302942" y="188641"/>
            <a:ext cx="3427460" cy="342746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904528" y="-806708"/>
            <a:ext cx="12192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0" dirty="0">
                <a:solidFill>
                  <a:srgbClr val="3D434F"/>
                </a:solidFill>
                <a:latin typeface="Calibri"/>
              </a:rPr>
              <a:t>?</a:t>
            </a:r>
            <a:endParaRPr lang="fr-CA" sz="35000" dirty="0">
              <a:solidFill>
                <a:srgbClr val="3D434F"/>
              </a:solidFill>
              <a:latin typeface="Calibri"/>
            </a:endParaRPr>
          </a:p>
          <a:p>
            <a:endParaRPr lang="fr-FR" sz="20000" b="1" dirty="0">
              <a:solidFill>
                <a:srgbClr val="3D434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323528" y="2204868"/>
            <a:ext cx="9108504" cy="30243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b="1" dirty="0">
                <a:solidFill>
                  <a:prstClr val="white"/>
                </a:solidFill>
              </a:rPr>
              <a:t>PÉRIODE DE </a:t>
            </a:r>
            <a:endParaRPr lang="en-CA" sz="8000" b="1" dirty="0" smtClean="0">
              <a:solidFill>
                <a:prstClr val="white"/>
              </a:solidFill>
            </a:endParaRPr>
          </a:p>
          <a:p>
            <a:pPr algn="ctr"/>
            <a:r>
              <a:rPr lang="en-CA" sz="8000" b="1" dirty="0" smtClean="0">
                <a:solidFill>
                  <a:prstClr val="white"/>
                </a:solidFill>
              </a:rPr>
              <a:t>QUESTIONS</a:t>
            </a:r>
            <a:endParaRPr lang="fr-CA" sz="8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" y="-1323528"/>
            <a:ext cx="9128571" cy="49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2319" y="404664"/>
            <a:ext cx="6814790" cy="36229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ctr">
              <a:spcBef>
                <a:spcPct val="0"/>
              </a:spcBef>
            </a:pPr>
            <a:r>
              <a:rPr lang="en-CA" sz="4000" b="1" cap="small" dirty="0" err="1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Merci</a:t>
            </a:r>
            <a:r>
              <a:rPr lang="en-CA" sz="4000" b="1" cap="small" dirty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 de </a:t>
            </a:r>
            <a:endParaRPr lang="en-CA" sz="4000" b="1" cap="small" dirty="0" smtClean="0">
              <a:solidFill>
                <a:srgbClr val="3D434F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CA" sz="4000" b="1" cap="small" dirty="0" err="1" smtClean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votre</a:t>
            </a:r>
            <a:r>
              <a:rPr lang="en-CA" sz="4000" b="1" cap="small" dirty="0" smtClean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en-CA" sz="4000" b="1" cap="small" dirty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attention!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733256"/>
            <a:ext cx="9121139" cy="1124744"/>
          </a:xfrm>
          <a:prstGeom prst="rect">
            <a:avLst/>
          </a:prstGeom>
        </p:spPr>
      </p:pic>
      <p:pic>
        <p:nvPicPr>
          <p:cNvPr id="6" name="Picture 2" descr="C:\Users\piercharles.boily\Desktop\Travail pédagogique 2014-2015\Logos\CSLS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3" y="5857539"/>
            <a:ext cx="1274440" cy="8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465220" y="3789040"/>
            <a:ext cx="2190700" cy="1862095"/>
            <a:chOff x="3448658" y="3889507"/>
            <a:chExt cx="2190700" cy="1862095"/>
          </a:xfrm>
        </p:grpSpPr>
        <p:pic>
          <p:nvPicPr>
            <p:cNvPr id="7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necteur droit 3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39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564904"/>
            <a:ext cx="7071320" cy="7920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Portrait du CFGA d’Alma</a:t>
            </a:r>
          </a:p>
          <a:p>
            <a:r>
              <a:rPr lang="fr-FR" sz="32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653 ETP 2016-2017</a:t>
            </a:r>
          </a:p>
          <a:p>
            <a:endParaRPr lang="fr-FR" sz="40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  <a:p>
            <a:endParaRPr lang="fr-FR" sz="40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287176"/>
            <a:ext cx="7071320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La Certification de formation à un métier semi-spécialisé (CFMS)</a:t>
            </a:r>
          </a:p>
        </p:txBody>
      </p:sp>
    </p:spTree>
    <p:extLst>
      <p:ext uri="{BB962C8B-B14F-4D97-AF65-F5344CB8AC3E}">
        <p14:creationId xmlns:p14="http://schemas.microsoft.com/office/powerpoint/2010/main" val="3297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268760"/>
            <a:ext cx="3384376" cy="214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Damase-Boulanger</a:t>
            </a:r>
          </a:p>
          <a:p>
            <a:pPr algn="ctr"/>
            <a:r>
              <a:rPr lang="fr-CA" i="1" dirty="0">
                <a:solidFill>
                  <a:prstClr val="white"/>
                </a:solidFill>
              </a:rPr>
              <a:t>Pôle administratif</a:t>
            </a:r>
          </a:p>
          <a:p>
            <a:pPr algn="ctr"/>
            <a:endParaRPr lang="fr-CA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de base commune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de base diversifiée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white"/>
                </a:solidFill>
              </a:rPr>
              <a:t>Sciences / Histoire</a:t>
            </a: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8104" y="1268760"/>
            <a:ext cx="3384376" cy="214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</a:t>
            </a:r>
            <a:r>
              <a:rPr lang="fr-CA" sz="1900" b="1" dirty="0" err="1">
                <a:solidFill>
                  <a:prstClr val="white"/>
                </a:solidFill>
              </a:rPr>
              <a:t>Goyer</a:t>
            </a:r>
            <a:endParaRPr lang="fr-CA" sz="1900" b="1" dirty="0">
              <a:solidFill>
                <a:prstClr val="white"/>
              </a:solidFill>
            </a:endParaRPr>
          </a:p>
          <a:p>
            <a:pPr algn="ctr"/>
            <a:endParaRPr lang="fr-CA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Intégration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Éducation populaire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39752" y="3778950"/>
            <a:ext cx="5112568" cy="2674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de formation en employabilité</a:t>
            </a:r>
          </a:p>
          <a:p>
            <a:pPr algn="ctr"/>
            <a:endParaRPr lang="fr-CA" sz="8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Intégration socioprofessionnelle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white"/>
                </a:solidFill>
              </a:rPr>
              <a:t>Entrée </a:t>
            </a:r>
            <a:r>
              <a:rPr lang="en-CA" dirty="0" err="1">
                <a:solidFill>
                  <a:prstClr val="white"/>
                </a:solidFill>
              </a:rPr>
              <a:t>en</a:t>
            </a:r>
            <a:r>
              <a:rPr lang="en-CA" dirty="0">
                <a:solidFill>
                  <a:prstClr val="white"/>
                </a:solidFill>
              </a:rPr>
              <a:t> </a:t>
            </a:r>
            <a:r>
              <a:rPr lang="en-CA" dirty="0" smtClean="0">
                <a:solidFill>
                  <a:prstClr val="white"/>
                </a:solidFill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Formation de base </a:t>
            </a:r>
            <a:r>
              <a:rPr lang="en-CA" dirty="0" err="1" smtClean="0">
                <a:solidFill>
                  <a:prstClr val="white"/>
                </a:solidFill>
              </a:rPr>
              <a:t>orientante</a:t>
            </a:r>
            <a:endParaRPr lang="en-CA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Formation </a:t>
            </a:r>
            <a:r>
              <a:rPr lang="en-CA" dirty="0" err="1" smtClean="0">
                <a:solidFill>
                  <a:prstClr val="white"/>
                </a:solidFill>
              </a:rPr>
              <a:t>autochtone</a:t>
            </a:r>
            <a:endParaRPr lang="en-CA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SARCA</a:t>
            </a:r>
            <a:endParaRPr lang="en-CA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Anglais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à temps partiel</a:t>
            </a:r>
            <a:br>
              <a:rPr lang="fr-CA" dirty="0">
                <a:solidFill>
                  <a:prstClr val="white"/>
                </a:solidFill>
              </a:rPr>
            </a:br>
            <a:r>
              <a:rPr lang="fr-CA" sz="1700" i="1" dirty="0">
                <a:solidFill>
                  <a:prstClr val="white"/>
                </a:solidFill>
              </a:rPr>
              <a:t>(français </a:t>
            </a:r>
            <a:r>
              <a:rPr lang="en-CA" sz="1700" i="1" dirty="0">
                <a:solidFill>
                  <a:prstClr val="white"/>
                </a:solidFill>
              </a:rPr>
              <a:t>et m</a:t>
            </a:r>
            <a:r>
              <a:rPr lang="fr-CA" sz="1700" i="1" dirty="0">
                <a:solidFill>
                  <a:prstClr val="white"/>
                </a:solidFill>
              </a:rPr>
              <a:t>athématique)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707904" y="2338950"/>
            <a:ext cx="1656000" cy="1440000"/>
            <a:chOff x="3448658" y="3889507"/>
            <a:chExt cx="2190700" cy="1862095"/>
          </a:xfrm>
        </p:grpSpPr>
        <p:pic>
          <p:nvPicPr>
            <p:cNvPr id="6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cteur droit 6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2817" y="764705"/>
            <a:ext cx="7920880" cy="9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La formation pratique </a:t>
            </a:r>
          </a:p>
        </p:txBody>
      </p:sp>
      <p:sp>
        <p:nvSpPr>
          <p:cNvPr id="6" name="Oval 4"/>
          <p:cNvSpPr/>
          <p:nvPr/>
        </p:nvSpPr>
        <p:spPr>
          <a:xfrm>
            <a:off x="148761" y="98185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1084" y="1700808"/>
            <a:ext cx="7697340" cy="707886"/>
          </a:xfrm>
          <a:prstGeom prst="rect">
            <a:avLst/>
          </a:prstGeom>
          <a:solidFill>
            <a:srgbClr val="3D434F"/>
          </a:solidFill>
        </p:spPr>
        <p:txBody>
          <a:bodyPr wrap="square" rtlCol="0">
            <a:spAutoFit/>
          </a:bodyPr>
          <a:lstStyle/>
          <a:p>
            <a:pPr marL="4763" algn="ctr"/>
            <a:r>
              <a:rPr lang="fr-CA" sz="2000" b="1" i="1" dirty="0" smtClean="0">
                <a:solidFill>
                  <a:prstClr val="white"/>
                </a:solidFill>
                <a:latin typeface="Calibri"/>
              </a:rPr>
              <a:t>Volet : </a:t>
            </a:r>
            <a:r>
              <a:rPr lang="fr-CA" sz="2000" b="1" i="1" dirty="0">
                <a:solidFill>
                  <a:prstClr val="white"/>
                </a:solidFill>
                <a:latin typeface="Calibri"/>
              </a:rPr>
              <a:t>Préparation à l’exercice d’un métier semi-spécialisé</a:t>
            </a:r>
          </a:p>
          <a:p>
            <a:pPr marL="4763" algn="ctr"/>
            <a:r>
              <a:rPr lang="fr-CA" sz="20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CA" sz="1600" b="1" i="1" dirty="0">
                <a:solidFill>
                  <a:prstClr val="white"/>
                </a:solidFill>
                <a:latin typeface="Calibri"/>
              </a:rPr>
              <a:t>(min. 375 heures)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3095323"/>
            <a:ext cx="8208912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Les techniciens en travaux pratiques sont des </a:t>
            </a:r>
            <a:r>
              <a:rPr lang="fr-CA" b="1" dirty="0"/>
              <a:t>travailleurs expérimentés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084" y="3657218"/>
            <a:ext cx="575312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L’accompagnement permet de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505090"/>
            <a:ext cx="813690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Supervision par </a:t>
            </a:r>
            <a:r>
              <a:rPr lang="fr-CA" b="1" dirty="0"/>
              <a:t>un enseignant </a:t>
            </a:r>
            <a:r>
              <a:rPr lang="fr-CA" dirty="0"/>
              <a:t>et </a:t>
            </a:r>
            <a:r>
              <a:rPr lang="fr-CA" b="1" dirty="0"/>
              <a:t>des techniciens en travaux pratiques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4172009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Favoriser la réussite de nos élèves en milieu de travail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4653136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Pallier un manque de temps ou d’expertise de l’employeur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3648" y="5157192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Soutenir </a:t>
            </a:r>
            <a:r>
              <a:rPr lang="fr-CA" sz="1700" dirty="0" smtClean="0"/>
              <a:t>l’élève, l’employeur et l’enseignant</a:t>
            </a:r>
            <a:endParaRPr lang="fr-CA" sz="1700" dirty="0"/>
          </a:p>
        </p:txBody>
      </p:sp>
      <p:sp>
        <p:nvSpPr>
          <p:cNvPr id="15" name="Rectangle 14"/>
          <p:cNvSpPr/>
          <p:nvPr/>
        </p:nvSpPr>
        <p:spPr>
          <a:xfrm>
            <a:off x="652816" y="5733256"/>
            <a:ext cx="6799503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Fréquence du suivi : 3 heures aux 2 semaines (en moyenne)</a:t>
            </a:r>
          </a:p>
        </p:txBody>
      </p:sp>
    </p:spTree>
    <p:extLst>
      <p:ext uri="{BB962C8B-B14F-4D97-AF65-F5344CB8AC3E}">
        <p14:creationId xmlns:p14="http://schemas.microsoft.com/office/powerpoint/2010/main" val="26629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12" grpId="0" animBg="1"/>
      <p:bldP spid="2" grpId="0"/>
      <p:bldP spid="3" grpId="0"/>
      <p:bldP spid="4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3557" y="751760"/>
            <a:ext cx="8398800" cy="9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5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PARTENAIRES</a:t>
            </a:r>
            <a:endParaRPr lang="fr-FR" sz="35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2" y="1881360"/>
            <a:ext cx="3062624" cy="3894956"/>
          </a:xfrm>
          <a:prstGeom prst="rect">
            <a:avLst/>
          </a:prstGeom>
        </p:spPr>
      </p:pic>
      <p:sp>
        <p:nvSpPr>
          <p:cNvPr id="4" name="AutoShape 2" descr="http://www.cooplsje.com/skin/site/image/logo.svg?_m=2eb425f0b27e9f1995fcf393b616e6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5" descr="http://www.cooplsje.com/skin/site/image/logo.svg?_m=2eb425f0b27e9f1995fcf393b616e63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" name="Image 10"/>
          <p:cNvPicPr/>
          <p:nvPr/>
        </p:nvPicPr>
        <p:blipFill rotWithShape="1">
          <a:blip r:embed="rId5"/>
          <a:srcRect l="1608" t="9242" r="91110" b="74316"/>
          <a:stretch/>
        </p:blipFill>
        <p:spPr bwMode="auto">
          <a:xfrm>
            <a:off x="4571999" y="1988840"/>
            <a:ext cx="1353107" cy="1161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6"/>
          <a:srcRect t="14965" r="86366" b="78139"/>
          <a:stretch/>
        </p:blipFill>
        <p:spPr bwMode="auto">
          <a:xfrm>
            <a:off x="4482680" y="3373345"/>
            <a:ext cx="3921318" cy="651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148231" y="4261738"/>
            <a:ext cx="30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SEMO LAC-SAINT-JEAN</a:t>
            </a:r>
            <a:endParaRPr lang="fr-CA" dirty="0"/>
          </a:p>
        </p:txBody>
      </p:sp>
      <p:sp>
        <p:nvSpPr>
          <p:cNvPr id="16" name="Oval 4"/>
          <p:cNvSpPr/>
          <p:nvPr/>
        </p:nvSpPr>
        <p:spPr>
          <a:xfrm>
            <a:off x="179512" y="980728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" name="AutoShape 2" descr="RÃ©sultats de recherche d'images pour Â«Â emploi quebecÂ Â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AutoShape 4" descr="RÃ©sultats de recherche d'images pour Â«Â emploi quebecÂ Â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17500"/>
            <a:ext cx="1641139" cy="5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83" y="4737665"/>
            <a:ext cx="15859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89" y="5204859"/>
            <a:ext cx="1259761" cy="8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881360"/>
            <a:ext cx="1282847" cy="105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28824"/>
            <a:ext cx="8398800" cy="1116000"/>
          </a:xfrm>
        </p:spPr>
        <p:txBody>
          <a:bodyPr>
            <a:normAutofit/>
          </a:bodyPr>
          <a:lstStyle/>
          <a:p>
            <a: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Formation en entretien ménager </a:t>
            </a:r>
            <a:b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</a:br>
            <a: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d’édifices publics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b="1" dirty="0" smtClean="0"/>
              <a:t>Mise en place du projet</a:t>
            </a:r>
          </a:p>
          <a:p>
            <a:pPr>
              <a:spcBef>
                <a:spcPts val="24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Compte tenu de la pénurie de main d’œuvre, mise en place d’une formation pour de futurs ouvriers et ouvrières </a:t>
            </a:r>
            <a:r>
              <a:rPr lang="fr-CA" sz="2300" dirty="0"/>
              <a:t>d’entretien </a:t>
            </a:r>
            <a:r>
              <a:rPr lang="fr-CA" sz="2300" dirty="0" smtClean="0"/>
              <a:t>à la C.S.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Entente Emploi-Québec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Accompagnement pédagogique des concierges-accompagnateurs </a:t>
            </a:r>
            <a:r>
              <a:rPr lang="fr-CA" sz="1800" dirty="0" smtClean="0"/>
              <a:t>(rôle, plan de formation, observations)</a:t>
            </a:r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052736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6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Horaire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dirty="0" smtClean="0"/>
              <a:t>Préposé à l’entretien ménager d’édifices publics</a:t>
            </a:r>
          </a:p>
          <a:p>
            <a:pPr marL="0" indent="0" algn="ctr">
              <a:buNone/>
            </a:pPr>
            <a:r>
              <a:rPr lang="fr-CA" dirty="0" smtClean="0"/>
              <a:t>Partenariat C.S.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Du 9 janvier au 4 mai 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1 journée de formation </a:t>
            </a:r>
            <a:r>
              <a:rPr lang="fr-CA" sz="2300" dirty="0" smtClean="0"/>
              <a:t>donnée par  </a:t>
            </a:r>
            <a:r>
              <a:rPr lang="fr-CA" sz="2300" dirty="0"/>
              <a:t>l’enseignant </a:t>
            </a:r>
            <a:r>
              <a:rPr lang="fr-CA" sz="2300" dirty="0" smtClean="0"/>
              <a:t>et le technicien en travaux pratiques</a:t>
            </a:r>
            <a:endParaRPr lang="fr-CA" sz="2300" dirty="0"/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4 jours en stage dans les écoles et pavillons.  </a:t>
            </a:r>
          </a:p>
        </p:txBody>
      </p:sp>
      <p:sp>
        <p:nvSpPr>
          <p:cNvPr id="4" name="Oval 4"/>
          <p:cNvSpPr/>
          <p:nvPr/>
        </p:nvSpPr>
        <p:spPr>
          <a:xfrm>
            <a:off x="179512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0154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Calendrier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b="1" dirty="0" smtClean="0"/>
              <a:t>Enseignant</a:t>
            </a:r>
          </a:p>
          <a:p>
            <a:pPr>
              <a:spcBef>
                <a:spcPts val="18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Ateliers thématiques ( </a:t>
            </a:r>
            <a:r>
              <a:rPr lang="fr-CA" sz="1600" dirty="0" smtClean="0"/>
              <a:t>gestions du temps, gestion du stress, interactions au travail, compétences fortes…)</a:t>
            </a:r>
            <a:endParaRPr lang="fr-CA" sz="1600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Informatique</a:t>
            </a:r>
            <a:endParaRPr lang="fr-CA" sz="2300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Outils de recherche d’emploi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Entrevues d’emploi</a:t>
            </a:r>
            <a:endParaRPr lang="fr-CA" sz="23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fr-CA" dirty="0" smtClean="0"/>
              <a:t>75 heures : </a:t>
            </a:r>
            <a:r>
              <a:rPr lang="fr-CA" dirty="0"/>
              <a:t>Initiative au </a:t>
            </a:r>
            <a:r>
              <a:rPr lang="fr-CA" dirty="0" smtClean="0"/>
              <a:t>travail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dirty="0" smtClean="0"/>
              <a:t>ISP-3020-3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9706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54">
      <a:dk1>
        <a:sysClr val="windowText" lastClr="000000"/>
      </a:dk1>
      <a:lt1>
        <a:sysClr val="window" lastClr="FFFFFF"/>
      </a:lt1>
      <a:dk2>
        <a:srgbClr val="B1B4BD"/>
      </a:dk2>
      <a:lt2>
        <a:srgbClr val="002060"/>
      </a:lt2>
      <a:accent1>
        <a:srgbClr val="002D89"/>
      </a:accent1>
      <a:accent2>
        <a:srgbClr val="5DC242"/>
      </a:accent2>
      <a:accent3>
        <a:srgbClr val="44932F"/>
      </a:accent3>
      <a:accent4>
        <a:srgbClr val="5DC242"/>
      </a:accent4>
      <a:accent5>
        <a:srgbClr val="7CCA62"/>
      </a:accent5>
      <a:accent6>
        <a:srgbClr val="5DC242"/>
      </a:accent6>
      <a:hlink>
        <a:srgbClr val="F49100"/>
      </a:hlink>
      <a:folHlink>
        <a:srgbClr val="00B05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719</Words>
  <Application>Microsoft Office PowerPoint</Application>
  <PresentationFormat>Affichage à l'écran (4:3)</PresentationFormat>
  <Paragraphs>262</Paragraphs>
  <Slides>18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en entretien ménager  d’édifices publics</vt:lpstr>
      <vt:lpstr>Horaire de formation</vt:lpstr>
      <vt:lpstr>Calendrier de formation</vt:lpstr>
      <vt:lpstr>Calendrier de formation</vt:lpstr>
      <vt:lpstr>Rôle de L’enseignant dans la formation</vt:lpstr>
      <vt:lpstr>Rôle du technicien en travaux pratiques</vt:lpstr>
      <vt:lpstr>Présentation PowerPoint</vt:lpstr>
      <vt:lpstr>Tâche de l’agente de développement </vt:lpstr>
      <vt:lpstr>Voies d’accès au stage de formation menant à l’exercice d’un métier semi-spécialisé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Hudon</dc:creator>
  <cp:lastModifiedBy>Marie-Andrée Beaulieu</cp:lastModifiedBy>
  <cp:revision>106</cp:revision>
  <dcterms:created xsi:type="dcterms:W3CDTF">2017-02-15T21:00:31Z</dcterms:created>
  <dcterms:modified xsi:type="dcterms:W3CDTF">2018-04-16T13:53:39Z</dcterms:modified>
</cp:coreProperties>
</file>